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68" r:id="rId18"/>
    <p:sldId id="274" r:id="rId19"/>
  </p:sldIdLst>
  <p:sldSz cx="4859338" cy="4859338"/>
  <p:notesSz cx="6858000" cy="9144000"/>
  <p:defaultTextStyle>
    <a:defPPr>
      <a:defRPr lang="ru-RU"/>
    </a:defPPr>
    <a:lvl1pPr marL="0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1000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2000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3000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4000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5001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6001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7001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8001" algn="l" defTabSz="642000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FAC"/>
    <a:srgbClr val="E0C0D0"/>
    <a:srgbClr val="B87EA4"/>
    <a:srgbClr val="C191B5"/>
    <a:srgbClr val="DCC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51" y="795267"/>
            <a:ext cx="4130437" cy="1691770"/>
          </a:xfrm>
        </p:spPr>
        <p:txBody>
          <a:bodyPr anchor="b"/>
          <a:lstStyle>
            <a:lvl1pPr algn="ctr">
              <a:defRPr sz="318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17" y="2552278"/>
            <a:ext cx="3644504" cy="1173215"/>
          </a:xfrm>
        </p:spPr>
        <p:txBody>
          <a:bodyPr/>
          <a:lstStyle>
            <a:lvl1pPr marL="0" indent="0" algn="ctr">
              <a:buNone/>
              <a:defRPr sz="1275"/>
            </a:lvl1pPr>
            <a:lvl2pPr marL="242956" indent="0" algn="ctr">
              <a:buNone/>
              <a:defRPr sz="1063"/>
            </a:lvl2pPr>
            <a:lvl3pPr marL="485912" indent="0" algn="ctr">
              <a:buNone/>
              <a:defRPr sz="957"/>
            </a:lvl3pPr>
            <a:lvl4pPr marL="728868" indent="0" algn="ctr">
              <a:buNone/>
              <a:defRPr sz="850"/>
            </a:lvl4pPr>
            <a:lvl5pPr marL="971824" indent="0" algn="ctr">
              <a:buNone/>
              <a:defRPr sz="850"/>
            </a:lvl5pPr>
            <a:lvl6pPr marL="1214780" indent="0" algn="ctr">
              <a:buNone/>
              <a:defRPr sz="850"/>
            </a:lvl6pPr>
            <a:lvl7pPr marL="1457736" indent="0" algn="ctr">
              <a:buNone/>
              <a:defRPr sz="850"/>
            </a:lvl7pPr>
            <a:lvl8pPr marL="1700693" indent="0" algn="ctr">
              <a:buNone/>
              <a:defRPr sz="850"/>
            </a:lvl8pPr>
            <a:lvl9pPr marL="1943649" indent="0" algn="ctr">
              <a:buNone/>
              <a:defRPr sz="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0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6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77464" y="258715"/>
            <a:ext cx="1047795" cy="41180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080" y="258715"/>
            <a:ext cx="3082643" cy="41180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2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49" y="1211462"/>
            <a:ext cx="4191179" cy="2021349"/>
          </a:xfrm>
        </p:spPr>
        <p:txBody>
          <a:bodyPr anchor="b"/>
          <a:lstStyle>
            <a:lvl1pPr>
              <a:defRPr sz="318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549" y="3251933"/>
            <a:ext cx="4191179" cy="1062980"/>
          </a:xfrm>
        </p:spPr>
        <p:txBody>
          <a:bodyPr/>
          <a:lstStyle>
            <a:lvl1pPr marL="0" indent="0">
              <a:buNone/>
              <a:defRPr sz="1275">
                <a:solidFill>
                  <a:schemeClr val="tx1"/>
                </a:solidFill>
              </a:defRPr>
            </a:lvl1pPr>
            <a:lvl2pPr marL="242956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5912" indent="0">
              <a:buNone/>
              <a:defRPr sz="957">
                <a:solidFill>
                  <a:schemeClr val="tx1">
                    <a:tint val="75000"/>
                  </a:schemeClr>
                </a:solidFill>
              </a:defRPr>
            </a:lvl3pPr>
            <a:lvl4pPr marL="728868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4pPr>
            <a:lvl5pPr marL="971824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5pPr>
            <a:lvl6pPr marL="121478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6pPr>
            <a:lvl7pPr marL="1457736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7pPr>
            <a:lvl8pPr marL="170069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8pPr>
            <a:lvl9pPr marL="1943649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7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079" y="1293574"/>
            <a:ext cx="2065219" cy="30832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0040" y="1293574"/>
            <a:ext cx="2065219" cy="30832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0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258716"/>
            <a:ext cx="4191179" cy="9392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713" y="1191213"/>
            <a:ext cx="2055727" cy="583795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2956" indent="0">
              <a:buNone/>
              <a:defRPr sz="1063" b="1"/>
            </a:lvl2pPr>
            <a:lvl3pPr marL="485912" indent="0">
              <a:buNone/>
              <a:defRPr sz="957" b="1"/>
            </a:lvl3pPr>
            <a:lvl4pPr marL="728868" indent="0">
              <a:buNone/>
              <a:defRPr sz="850" b="1"/>
            </a:lvl4pPr>
            <a:lvl5pPr marL="971824" indent="0">
              <a:buNone/>
              <a:defRPr sz="850" b="1"/>
            </a:lvl5pPr>
            <a:lvl6pPr marL="1214780" indent="0">
              <a:buNone/>
              <a:defRPr sz="850" b="1"/>
            </a:lvl6pPr>
            <a:lvl7pPr marL="1457736" indent="0">
              <a:buNone/>
              <a:defRPr sz="850" b="1"/>
            </a:lvl7pPr>
            <a:lvl8pPr marL="1700693" indent="0">
              <a:buNone/>
              <a:defRPr sz="850" b="1"/>
            </a:lvl8pPr>
            <a:lvl9pPr marL="1943649" indent="0">
              <a:buNone/>
              <a:defRPr sz="8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13" y="1775008"/>
            <a:ext cx="2055727" cy="2610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0040" y="1191213"/>
            <a:ext cx="2065852" cy="583795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2956" indent="0">
              <a:buNone/>
              <a:defRPr sz="1063" b="1"/>
            </a:lvl2pPr>
            <a:lvl3pPr marL="485912" indent="0">
              <a:buNone/>
              <a:defRPr sz="957" b="1"/>
            </a:lvl3pPr>
            <a:lvl4pPr marL="728868" indent="0">
              <a:buNone/>
              <a:defRPr sz="850" b="1"/>
            </a:lvl4pPr>
            <a:lvl5pPr marL="971824" indent="0">
              <a:buNone/>
              <a:defRPr sz="850" b="1"/>
            </a:lvl5pPr>
            <a:lvl6pPr marL="1214780" indent="0">
              <a:buNone/>
              <a:defRPr sz="850" b="1"/>
            </a:lvl6pPr>
            <a:lvl7pPr marL="1457736" indent="0">
              <a:buNone/>
              <a:defRPr sz="850" b="1"/>
            </a:lvl7pPr>
            <a:lvl8pPr marL="1700693" indent="0">
              <a:buNone/>
              <a:defRPr sz="850" b="1"/>
            </a:lvl8pPr>
            <a:lvl9pPr marL="1943649" indent="0">
              <a:buNone/>
              <a:defRPr sz="8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0040" y="1775008"/>
            <a:ext cx="2065852" cy="2610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1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8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323956"/>
            <a:ext cx="1567263" cy="1133846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852" y="699656"/>
            <a:ext cx="2460040" cy="3453280"/>
          </a:xfrm>
        </p:spPr>
        <p:txBody>
          <a:bodyPr/>
          <a:lstStyle>
            <a:lvl1pPr>
              <a:defRPr sz="1700"/>
            </a:lvl1pPr>
            <a:lvl2pPr>
              <a:defRPr sz="1488"/>
            </a:lvl2pPr>
            <a:lvl3pPr>
              <a:defRPr sz="1275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12" y="1457802"/>
            <a:ext cx="1567263" cy="2700757"/>
          </a:xfrm>
        </p:spPr>
        <p:txBody>
          <a:bodyPr/>
          <a:lstStyle>
            <a:lvl1pPr marL="0" indent="0">
              <a:buNone/>
              <a:defRPr sz="850"/>
            </a:lvl1pPr>
            <a:lvl2pPr marL="242956" indent="0">
              <a:buNone/>
              <a:defRPr sz="744"/>
            </a:lvl2pPr>
            <a:lvl3pPr marL="485912" indent="0">
              <a:buNone/>
              <a:defRPr sz="638"/>
            </a:lvl3pPr>
            <a:lvl4pPr marL="728868" indent="0">
              <a:buNone/>
              <a:defRPr sz="531"/>
            </a:lvl4pPr>
            <a:lvl5pPr marL="971824" indent="0">
              <a:buNone/>
              <a:defRPr sz="531"/>
            </a:lvl5pPr>
            <a:lvl6pPr marL="1214780" indent="0">
              <a:buNone/>
              <a:defRPr sz="531"/>
            </a:lvl6pPr>
            <a:lvl7pPr marL="1457736" indent="0">
              <a:buNone/>
              <a:defRPr sz="531"/>
            </a:lvl7pPr>
            <a:lvl8pPr marL="1700693" indent="0">
              <a:buNone/>
              <a:defRPr sz="531"/>
            </a:lvl8pPr>
            <a:lvl9pPr marL="1943649" indent="0">
              <a:buNone/>
              <a:defRPr sz="5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323956"/>
            <a:ext cx="1567263" cy="1133846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5852" y="699656"/>
            <a:ext cx="2460040" cy="3453280"/>
          </a:xfrm>
        </p:spPr>
        <p:txBody>
          <a:bodyPr anchor="t"/>
          <a:lstStyle>
            <a:lvl1pPr marL="0" indent="0">
              <a:buNone/>
              <a:defRPr sz="1700"/>
            </a:lvl1pPr>
            <a:lvl2pPr marL="242956" indent="0">
              <a:buNone/>
              <a:defRPr sz="1488"/>
            </a:lvl2pPr>
            <a:lvl3pPr marL="485912" indent="0">
              <a:buNone/>
              <a:defRPr sz="1275"/>
            </a:lvl3pPr>
            <a:lvl4pPr marL="728868" indent="0">
              <a:buNone/>
              <a:defRPr sz="1063"/>
            </a:lvl4pPr>
            <a:lvl5pPr marL="971824" indent="0">
              <a:buNone/>
              <a:defRPr sz="1063"/>
            </a:lvl5pPr>
            <a:lvl6pPr marL="1214780" indent="0">
              <a:buNone/>
              <a:defRPr sz="1063"/>
            </a:lvl6pPr>
            <a:lvl7pPr marL="1457736" indent="0">
              <a:buNone/>
              <a:defRPr sz="1063"/>
            </a:lvl7pPr>
            <a:lvl8pPr marL="1700693" indent="0">
              <a:buNone/>
              <a:defRPr sz="1063"/>
            </a:lvl8pPr>
            <a:lvl9pPr marL="1943649" indent="0">
              <a:buNone/>
              <a:defRPr sz="106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12" y="1457802"/>
            <a:ext cx="1567263" cy="2700757"/>
          </a:xfrm>
        </p:spPr>
        <p:txBody>
          <a:bodyPr/>
          <a:lstStyle>
            <a:lvl1pPr marL="0" indent="0">
              <a:buNone/>
              <a:defRPr sz="850"/>
            </a:lvl1pPr>
            <a:lvl2pPr marL="242956" indent="0">
              <a:buNone/>
              <a:defRPr sz="744"/>
            </a:lvl2pPr>
            <a:lvl3pPr marL="485912" indent="0">
              <a:buNone/>
              <a:defRPr sz="638"/>
            </a:lvl3pPr>
            <a:lvl4pPr marL="728868" indent="0">
              <a:buNone/>
              <a:defRPr sz="531"/>
            </a:lvl4pPr>
            <a:lvl5pPr marL="971824" indent="0">
              <a:buNone/>
              <a:defRPr sz="531"/>
            </a:lvl5pPr>
            <a:lvl6pPr marL="1214780" indent="0">
              <a:buNone/>
              <a:defRPr sz="531"/>
            </a:lvl6pPr>
            <a:lvl7pPr marL="1457736" indent="0">
              <a:buNone/>
              <a:defRPr sz="531"/>
            </a:lvl7pPr>
            <a:lvl8pPr marL="1700693" indent="0">
              <a:buNone/>
              <a:defRPr sz="531"/>
            </a:lvl8pPr>
            <a:lvl9pPr marL="1943649" indent="0">
              <a:buNone/>
              <a:defRPr sz="5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080" y="258716"/>
            <a:ext cx="4191179" cy="93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080" y="1293574"/>
            <a:ext cx="4191179" cy="308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080" y="4503887"/>
            <a:ext cx="1093351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FC15-B070-4737-97CC-C72AD8737606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656" y="4503887"/>
            <a:ext cx="1640027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1907" y="4503887"/>
            <a:ext cx="1093351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690C-7288-4E7B-976E-3A648918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6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2231_Tria_Courtney_Beauty_3523_SMP.psd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191" t="10404" r="34548" b="9830"/>
          <a:stretch/>
        </p:blipFill>
        <p:spPr>
          <a:xfrm>
            <a:off x="779248" y="-1"/>
            <a:ext cx="3130721" cy="48593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641" y="1872174"/>
            <a:ext cx="1383912" cy="487722"/>
          </a:xfrm>
          <a:prstGeom prst="rect">
            <a:avLst/>
          </a:prstGeom>
        </p:spPr>
      </p:pic>
      <p:sp>
        <p:nvSpPr>
          <p:cNvPr id="20" name="Rectangle 8"/>
          <p:cNvSpPr/>
          <p:nvPr/>
        </p:nvSpPr>
        <p:spPr>
          <a:xfrm>
            <a:off x="779248" y="3587823"/>
            <a:ext cx="3300842" cy="7556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spc="65" dirty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ЛАЗЕРНОЕ УСТРОЙСТВО ДЛЯ </a:t>
            </a:r>
            <a:r>
              <a:rPr lang="ru-RU" sz="1300" b="1" spc="65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ОМОЛОЖЕНИЯ КОЖИ </a:t>
            </a:r>
            <a:endParaRPr lang="en-US" sz="1300" b="1" spc="65" dirty="0" smtClean="0">
              <a:solidFill>
                <a:srgbClr val="A3568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spc="65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AGE-DEFYING</a:t>
            </a:r>
            <a:r>
              <a:rPr lang="ru-RU" sz="1300" b="1" spc="16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spc="65" dirty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1616582" y="4380440"/>
            <a:ext cx="1819346" cy="3035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spc="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по эксплуатации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28875" cy="3471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время или сразу после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применения устройства,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можете также наблюдать временное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покраснение на вашей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коже. Это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нормально, и, как правило,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исчезает за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одну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ночь или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течение 3-х дней 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снижается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продолжительном использовании.</a:t>
            </a: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побочные эффекты, которые могут возникнуть при нормальной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эксплуатации устройства, включая: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отек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кожи. Как правило, это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исчезает за      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одну ночь.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отслаивание кожи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сухость,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временные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маленькие коричневые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пятна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endParaRPr lang="ru-RU" sz="800" dirty="0" smtClean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коже.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Нанесите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успокаивающую сыворотку после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использования устройства или увлажняющий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крем, чтобы помочь облегчить дискомфорт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кожи после применения. 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Примечание: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вас есть более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значительные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постоянные побочные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эффекты, прекратить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устройства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обратитесь в службу поддержки клиентов 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в клинику за медицинской помощью.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9285" y="120886"/>
            <a:ext cx="2222500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ПРАКТИКУЙТЕСЬ У ЗЕРКАЛА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рекомендуем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вам несколько первых процедур провести перед зеркалом. Вы увидите, как светится КОНТАКТНЫЙ ФИОЛЕТОВЫЙ СВЕТ при горизонтальном соприкосновении с кожей и плавном перемещении головки устройства.</a:t>
            </a:r>
          </a:p>
          <a:p>
            <a:pPr marL="59690" lvl="0" algn="just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ПРИМЕНЯЙТЕ УСТРОЙСТВО ВЕЧЕРОМ ПЕРЕД СНОМ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рекомендуем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использовать устройство вечером, чтобы любые возникшие побочные эффекты смогли исчезнуть за ночь.</a:t>
            </a:r>
          </a:p>
          <a:p>
            <a:pPr marL="59690" lvl="0" algn="just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ПОВЫСИТЬ УРОВЕНЬ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рекомендуем вам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несколько сеансов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повысить свой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уровень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лазерной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обработки. Это может занять неделю или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больше, т.к. настройки очень индивидуальны для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вашей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кожи. Используйте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более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высокий уровень обработки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достижения лучших результатов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9690" lvl="0" algn="just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ЗАЩИЩАТЬ КОЖУ ОТ СОЛНЕЧНЫХ ЛУЧЕЙ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рекомендуем вам защищать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вашу кожу от воздействия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прямых солнечных лучей.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Наносите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солнцезащитный крем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каждое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утро. При ежедневном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использовании солнцезащитного крема,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сможете поддерживать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результаты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использования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AGE-DEFYING 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дольше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поможет вам предотвратить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новый ущерб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вашей кожи от ультрафиолета.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6375" y="3752997"/>
            <a:ext cx="2222500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ПОЛЕЗНЫЕ СОВЕТЫ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ЛУЧШИХ </a:t>
            </a: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РЕЗУЛЬТАТОВ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рекомендуем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вам посмотреть видео, как правильно использовать устройство. (см. информацию на задней обложке)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5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2382592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ЧАСТО ПОЛЬЗОВАТЬСЯ </a:t>
            </a:r>
            <a:r>
              <a:rPr lang="en-US" sz="700" dirty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AGE-DEFYING LASER 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течение первых 8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недель 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устройство ежедневно один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 в день.</a:t>
            </a: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Прекратите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AGE-DEFYING LASER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следующие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недели, чтобы позволить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клеткам произвести коллаген в максимальном объеме.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этого 4-недельного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периода отдыха,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 можете начать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новый 8-ми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недельный цикл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применения.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477" y="1365724"/>
            <a:ext cx="2273115" cy="342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УХОД ЗА ВАШИМ </a:t>
            </a:r>
            <a:r>
              <a:rPr lang="en-US" sz="700" dirty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AGE-DEFYING LASER </a:t>
            </a:r>
            <a:endParaRPr lang="ru-RU" sz="700" dirty="0" smtClean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ЧИСТКА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достижения наилучших результатов,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рекомендуем держать головку лазерного устройства чистой.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Масла, лосьоны,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косметические средства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другой мусор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могут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блокировать свет лазера или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повлиять на работу устройства.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лазерное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окно головки действительно становится заметно загрязненным,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протрите его </a:t>
            </a:r>
            <a:r>
              <a:rPr lang="ru-RU" sz="8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безворсовой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тканью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части лазерного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зарядного устройств загрязняются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протирайте их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мере необходимости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мягкой тканью, смоченной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спиртом.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Убедитесь, что зарядная подставка не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подключена к электрической розетке. Убедитесь также, что влага не попадает внутрь лазерного устройства и зарядной подставки.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ПОДДЕРЖАНИЕ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не требует регулярного или специального поддержания в рабочем состоянии.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73" y="972790"/>
            <a:ext cx="22976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МЕСТО ХРАНЕНИЯ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Держите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зарядную подставку вдали от воды, сырости или мусора, которые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могут попасть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внутрь.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УНИЧТОЖЕНИЕ УСТРОЙСТВА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Это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содержит литиевые батареи.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Пожалуйста,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соблюдайте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правила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вторичной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переработки или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утилизации электрических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где вы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проживаете.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ПУТЕШЕСТВИЕ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Если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вы путешествуете с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TRIA AGE-DEFYING LASER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,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Используйте оригинальную первоначальную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упаковку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для предотвращения повреждения.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Зарядная подставка будет работать надлежащим образом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 использовании обычного бытового напряжения (питание от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100 до 240 В переменного тока при частоте 50-60 Гц).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Вам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может понадобиться переходник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для подключения к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сетевой розетке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СРОК СЛУЖБЫ УСТРОЙСТВА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предназначено для правильной работы в течение многих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лет нормального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использования. Там нет деталей, которые нуждаются в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регулярной замене.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работает правильно, если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он выполняет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функции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, описанные в данной брошюре.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75" y="67927"/>
            <a:ext cx="22976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Если вы думаете, что лазерное устройство или зарядная подставка не работают должным образом или повреждены, пожалуйста,  прекратите использование прибора и обратитесь в сервисную службу или в службу поддержки клиентов.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987" y="98540"/>
            <a:ext cx="2964756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ctr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УСТРАНЕНИЕ НЕИСПРАВНОСТЕЙ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ctr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Используйте эту таблицу, чтобы помочь решить любые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возникшие проблемы с 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TRIA AGE-DEFYING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LASER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08791"/>
              </p:ext>
            </p:extLst>
          </p:nvPr>
        </p:nvGraphicFramePr>
        <p:xfrm>
          <a:off x="204580" y="715437"/>
          <a:ext cx="4457571" cy="3316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857"/>
                <a:gridCol w="1485857"/>
                <a:gridCol w="1485857"/>
              </a:tblGrid>
              <a:tr h="340630"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ВОПРОС</a:t>
                      </a: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ВОЗМОЖНО, ЧТО</a:t>
                      </a: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КАК УСТРАНИТЬ НЕИСПРАВНОСТЬ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Горит индикатор неисправности устройства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Ваше устройство не работает должным образом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Выключите устройство, а затем включите его снова. Если индикатор продолжает гореть, обратитесь в службу поддержки.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l"/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Устройство не заряжается, когда я помещаю его в</a:t>
                      </a:r>
                    </a:p>
                    <a:p>
                      <a:pPr algn="l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зарядную  подставку.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Провод не подключен к зарядному устройству должным образом.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Убедитесь, что лазерное устройство </a:t>
                      </a:r>
                    </a:p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правильно вставлено в  зарядную подставку.</a:t>
                      </a:r>
                    </a:p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Затем проверьте, чтобы электрический кабель был правильно подключен с обеих концов и правильно подключен к розетке.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Электрическая розетка в вашем доме не работает.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Попробуйте использовать другую розетку.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Устройство не вставлено в зарядную подставку должным образом.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Вставьте прибор в зарядное устройство повторно до упора нижней части корпуса. Убедитесь, что индикатор зарядки мигает.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1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71895"/>
              </p:ext>
            </p:extLst>
          </p:nvPr>
        </p:nvGraphicFramePr>
        <p:xfrm>
          <a:off x="204580" y="65053"/>
          <a:ext cx="4457571" cy="4731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857"/>
                <a:gridCol w="1485857"/>
                <a:gridCol w="1485857"/>
              </a:tblGrid>
              <a:tr h="389701"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ВОПРОС</a:t>
                      </a: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ВОЗМОЖНО, ЧТО</a:t>
                      </a: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КАК УСТРАНИТЬ НЕИСПРАВНОСТЬ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329">
                <a:tc rowSpan="3">
                  <a:txBody>
                    <a:bodyPr/>
                    <a:lstStyle/>
                    <a:p>
                      <a:endParaRPr kumimoji="0" lang="ru-RU" sz="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ru-RU" sz="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ru-RU" sz="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ru-RU" sz="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ru-RU" sz="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ru-RU" sz="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ru-RU" sz="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7979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использовании лазерного устройства нет свечения контактного фиолетового света или оно прекращается в процессе применения устройства.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Ваше устройство не заряжено.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Зарядите устройство, поместив его на зарядную подставку.</a:t>
                      </a:r>
                      <a:endParaRPr kumimoji="0" lang="ru-RU" sz="957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3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Головка лазерного устройства не достаточно плотно соприкасается с вашей кожей.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Сделайте медленное и стабильное движение скольжения с хорошим контактом с кожей.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Ваше устройство не работает должным образом.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Зарядите ваше лазерное устройство полностью и начните сеанс применения заново. Если проблема не устраняется, обратитесь в службу поддержки клиентов.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93">
                <a:tc>
                  <a:txBody>
                    <a:bodyPr/>
                    <a:lstStyle/>
                    <a:p>
                      <a:pPr marL="0" marR="0" lvl="0" indent="0" algn="l" defTabSz="485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 использовании лазерного устройства, контактный свет горит с перерывами.</a:t>
                      </a:r>
                      <a:endParaRPr kumimoji="0" lang="ru-RU" sz="957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Головка лазерного устройства не достаточно плотно соприкасается с вашей кожей.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Сделайте медленное и стабильное движение скольжения с хорошим контактом с кожей.</a:t>
                      </a: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3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Грязь или мусор блокируют полный контакт насадки с кожей.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Очистите головку лазерного устройства сухой тканью без ворса.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09167"/>
              </p:ext>
            </p:extLst>
          </p:nvPr>
        </p:nvGraphicFramePr>
        <p:xfrm>
          <a:off x="204580" y="103031"/>
          <a:ext cx="4457571" cy="4342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857"/>
                <a:gridCol w="1485857"/>
                <a:gridCol w="1485857"/>
              </a:tblGrid>
              <a:tr h="332320"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ВОПРОС</a:t>
                      </a: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ВОЗМОЖНО, ЧТО</a:t>
                      </a: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0" lvl="0" indent="0" algn="ctr" defTabSz="6420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3568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КАК УСТРАНИТЬ НЕИСПРАВНОСТЬ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16"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Устройство не включается.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Вы случайно отпустили кнопку включения слишком быстро.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Удерживайте кнопку включения в течении 1-2 секунд, затем отпустите.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8">
                <a:tc>
                  <a:txBody>
                    <a:bodyPr/>
                    <a:lstStyle/>
                    <a:p>
                      <a:pPr marL="0" marR="0" lvl="0" indent="0" algn="l" defTabSz="485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Устройство не выключается.</a:t>
                      </a:r>
                      <a:endParaRPr kumimoji="0" lang="ru-RU" sz="957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Устройство заблокировано.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Разблокируйте устройство, как показано в инструкции.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501">
                <a:tc>
                  <a:txBody>
                    <a:bodyPr/>
                    <a:lstStyle/>
                    <a:p>
                      <a:pPr marL="0" marR="0" lvl="0" indent="0" algn="l" defTabSz="485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Устройство не блокируется.</a:t>
                      </a:r>
                      <a:endParaRPr kumimoji="0" lang="ru-RU" sz="957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Ваше устройство не включено.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Во-первых, ваше устройство должно быть включено. Затем нажмите кнопку питания и удерживайте в течение не менее четырех секунд, пока значок замка не загореться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 дисплее.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28">
                <a:tc>
                  <a:txBody>
                    <a:bodyPr/>
                    <a:lstStyle/>
                    <a:p>
                      <a:pPr marL="0" marR="0" lvl="0" indent="0" algn="l" defTabSz="485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Устройство заблокировано. Горит индикатор блокировки.</a:t>
                      </a:r>
                      <a:endParaRPr kumimoji="0" lang="ru-RU" sz="957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Вы случайно заблокировали устройство.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7979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Разблокируйте устройство, как показано в инструкции.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1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8" y="296214"/>
            <a:ext cx="2369713" cy="4115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ВАЖНАЯ ИНФОРМАЦИЯ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Прочитайте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следующую важную информацию по технике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безопасности перед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использованием устройства. Если у вас есть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вопросы, свяжитесь со службой поддержки клиентов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ПРЕДУПРЕЖДЕНИЯ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используйте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для ваших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глаз 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век и не нацеливайте устройство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прямо в глаза.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Это может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к серьезным травмам глаз, таких как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постоянное или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временное снижение зрения 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постоянная слепота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.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Применять устройство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вокруг глаз только там, где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вы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ожете почувствовать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кости под кожей.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обрабатывайте кожу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,</a:t>
            </a:r>
            <a:r>
              <a:rPr lang="en-US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если на ней есть какие-либо повреждения: от инфекции, ожоги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порезы. Это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может вызвать дискомфорт 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раздражение. Подождите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, пока эти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повреждения исчезнут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перед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использованием устройства.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применяйте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 татуированной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коже или на участках с перманентным нанесением косметики.  Это может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к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повреждению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татуировки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повышенному риску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повреждения кожи.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обрабатывайте зону на вашем лице более одного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раза в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день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(рекомендуем один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раз каждые 24 часа).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Это может привести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 повышенному риску раздражения кожи.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применять устройство,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если ваша кожа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имеет значительные покраснения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опухоль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от предыдущей обработки.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Подождите, пока покраснение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 припухлость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исчезнут перед новой обработкой.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Если у вас есть покраснение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кожи или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опухоль, которая длится более недели,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прекратите использование устройства и обратитесь к врачу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592" y="296214"/>
            <a:ext cx="2369712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используйте устройство, если вы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заметили потемнение кожи.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Несоблюдение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этих инструкций может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к дальнейшему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изменению цвета кожи, и восстановление цвета может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занять более 3-х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месяцев.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используйте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для ухода за кожей, которая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ощущается болезненной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 ощупь,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приподнятая (участки, расположенные выше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, чем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окружающие кожные покровы), рыхлая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 областях, где есть кровотечение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. Это может быть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признаком более серьезного состояния кожи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должно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быть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проверено вашим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доктором.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следует использовать, если вы беременны. Устройство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 было проверено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 безопасность на беременных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женщинах, 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риски неизвестны.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используйте, если вы моложе 18 лет.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Использование устройства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 детях в возрасте до  18 лет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было проверено,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может привести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 серьезным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травмам кожи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глаз.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следует использовать, если устройство 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зарядная подставка повреждены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используйте прибор, если он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влажный,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если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зарядное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попало в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воду,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когда было подключено. Если само лазерное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зарядная подставка упали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 воду,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 трогать,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до тех пор, пока не отключите из розетки. Затем оставьте прибор до полного высыхания.  Не прикасайтесь к мокрому устройству, т.к. это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может привести к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возможному поражению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электрическим током со смертельным исходом.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Лазерный луч невидимый.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 смотрите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 него непосредственно через оптические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приборы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Несоблюдение этих предупреждений может привести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 потенциальному повреждению кожи и глаз.</a:t>
            </a:r>
            <a:endParaRPr lang="ru-RU" sz="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180304"/>
            <a:ext cx="2347779" cy="352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МЕРЫ ПРЕДОСТОРОЖНОСТИ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 избежание потенциального повреждения устройства или травмы: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применяйте устройство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другим частям тела, кроме лица. На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других участках тела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, прибор не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был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испытан,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 риски неизвестны.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Применение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устройства в одном и том же месте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без перемещения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может увеличить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покраснение 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припухлость кожи,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 может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потенциально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образованию корки.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Если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 участке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кожи, для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которого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вы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используете устройство наблюдается ухудшение состояния,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вы должны прекратить использование 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посоветоваться с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вашим врачом, чтобы убедиться, что вы не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усугубляете состояние вашей кожи.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Хранить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прибор только в сухом помещении при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температуре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от -20 ° С до + 50 ° С.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Использовать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 только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нормальной комнатной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температуре окружающей среды.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роняйте устройство на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твердую поверхность,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так как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это может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к его повреждению. Использование поврежденного устройства может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к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серьезным травмам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кожи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глаз.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Используйте только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входящие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 комплект зарядную подставку 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провод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для зарядки устройства. Используя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разного оборудования может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к повреждению устройства.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пытайтесь открывать или ремонтировать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устройство, зарядную подставку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блок питания.</a:t>
            </a: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68" y="277814"/>
            <a:ext cx="2295055" cy="221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 используйте устройство, если вы проходите профессиональные косметические процедуры, такие как </a:t>
            </a:r>
            <a:r>
              <a:rPr lang="ru-RU" sz="7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пилинг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кожи, лазерную шлифовку или введение токсинов (например, </a:t>
            </a:r>
            <a:r>
              <a:rPr lang="ru-RU" sz="7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ботокс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).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следует использовать устройство, если вы принимаете лекарства, такие как </a:t>
            </a:r>
            <a:r>
              <a:rPr lang="ru-RU" sz="7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изотретиноин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или другой оральный </a:t>
            </a:r>
            <a:r>
              <a:rPr lang="ru-RU" sz="7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ретиноид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(например, </a:t>
            </a:r>
            <a:r>
              <a:rPr lang="ru-RU" sz="7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Accutane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), который требует от вас избегать солнечного света или лекарства, содержащие стероид, или у вас наблюдается чувствительность к свету.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• Не следует использовать устройство, если у вас наблюдается кожная сыпь или аллергическая</a:t>
            </a:r>
          </a:p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реакция.</a:t>
            </a:r>
          </a:p>
          <a:p>
            <a:pPr marL="59690" lvl="0" algn="just">
              <a:lnSpc>
                <a:spcPct val="110000"/>
              </a:lnSpc>
            </a:pPr>
            <a:endParaRPr lang="ru-RU" sz="7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 algn="just">
              <a:lnSpc>
                <a:spcPct val="110000"/>
              </a:lnSpc>
            </a:pP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Несоблюдение этих мер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предосторожностей может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привести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 повреждению устройства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или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травмам кожи, а также к потерю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зрения или потенциально смертельным </a:t>
            </a:r>
            <a:r>
              <a:rPr lang="ru-RU" sz="7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поражениям электрическим </a:t>
            </a:r>
            <a:r>
              <a:rPr lang="ru-RU" sz="7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током.</a:t>
            </a:r>
            <a:endParaRPr lang="ru-RU" sz="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97" y="66342"/>
            <a:ext cx="2428875" cy="44088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690" lvl="0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ТЕХНИЧЕСКИЕ ХАРАКТЕРИСТИКИ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Название: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AGE-DEFYING LASER </a:t>
            </a:r>
            <a:endParaRPr lang="ru-RU" dirty="0" smtClean="0"/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Модель: 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SRL</a:t>
            </a:r>
            <a:endParaRPr lang="ru-RU" sz="800" dirty="0" smtClean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Тип лазера: Диодный лазер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Класс лазера: 1М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Это лазерное устройство класса 1М излучает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невидимое лазерное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излучение. Не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использовать в области газ и век, и на направлять непосредственно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 глаза. Не смотрите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на излучение непосредственно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с использованием оптических приборов, таких как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микроскоп или телескоп.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Это устройство является безопасным для глаз и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кожи, если используется в соответствии с данной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инструкцией.</a:t>
            </a:r>
          </a:p>
          <a:p>
            <a:pPr marL="59690" lvl="0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Длина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испускаемой волны: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1440 </a:t>
            </a:r>
            <a:r>
              <a:rPr lang="ru-RU" sz="800" dirty="0" err="1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нм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Выходная мощность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лазера: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5-12 мДж / импульс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Зарядное устройство Вход: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100-240 В ~ 50-60 Гц, 0,15 A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Выход: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5 В постоянного тока, 1,0 А, в альтернативном варианте соединение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USB</a:t>
            </a:r>
          </a:p>
          <a:p>
            <a:pPr marL="59690" lvl="0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ВНИМАНИЕ!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ДАННОЕ УСТРОЙСТВО НЕ ЯВЛЯЕТСЯ ТОВАРОМ МЕДИЦИНСКОГО НАЗНАЧЕНИЯ!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Товар сертифицирован </a:t>
            </a:r>
            <a:r>
              <a:rPr lang="ru-RU" sz="80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по </a:t>
            </a:r>
            <a:endParaRPr lang="ru-RU" sz="800" smtClean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ТР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ТС 004/2011, ТР ТС 020/2011</a:t>
            </a:r>
          </a:p>
          <a:p>
            <a:pPr marL="59690" lvl="0">
              <a:lnSpc>
                <a:spcPct val="110000"/>
              </a:lnSpc>
            </a:pPr>
            <a:endParaRPr lang="ru-RU" sz="800" dirty="0" smtClean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endParaRPr lang="ru-RU" sz="800" dirty="0" smtClean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994" y="137377"/>
            <a:ext cx="2095432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ФИЗИЧЕСКАЯ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РАБОЧАЯ ТЕМПЕРАТУРА: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От 5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° С до 30 ° С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Относительная влажность хранения: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Без конденсации 15-95%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Атмосферное давление: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От 700 </a:t>
            </a:r>
            <a:r>
              <a:rPr lang="ru-RU" sz="800" dirty="0" err="1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гПа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до 1060 </a:t>
            </a:r>
            <a:r>
              <a:rPr lang="ru-RU" sz="8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гПа</a:t>
            </a:r>
            <a:endParaRPr lang="ru-RU" sz="800" dirty="0" smtClean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ТРАНСПОРТИРОВКА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ХРАНЕНИЕ ПРИ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ТЕМПЕРАТУРЕ: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От -20 ° C до 50 ° C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ТРАНСПОРТИРОВКА ПРИ ОТНОСИТЕЛЬНОЙ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ВЛАЖНОСТИ:</a:t>
            </a:r>
          </a:p>
          <a:p>
            <a:pPr marL="59690" lvl="0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Без конденсации 0-95%</a:t>
            </a:r>
            <a:endParaRPr lang="en-US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70" y="3687149"/>
            <a:ext cx="268247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42312" y="120396"/>
          <a:ext cx="4394082" cy="4511040"/>
        </p:xfrm>
        <a:graphic>
          <a:graphicData uri="http://schemas.openxmlformats.org/drawingml/2006/table">
            <a:tbl>
              <a:tblPr firstRow="1" firstCol="1" bandRow="1"/>
              <a:tblGrid>
                <a:gridCol w="2240192"/>
                <a:gridCol w="2153890"/>
              </a:tblGrid>
              <a:tr h="4297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Условия гарантии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случае обнаружения неисправности в период Гарантийного срока данное изделие подлежит обмену торговым предприятием, продавшим данное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изделие.</a:t>
                      </a: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Гарантийная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замена производится при наличии заполненного данного гарантийного талона и при условии соблюдения правил эксплуатации, описанных в руководстве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пользователя.</a:t>
                      </a: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Гарантия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на изделие не распространяется в случаях: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механических повреждений;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вскрытия пломб на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изделии;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выхода из строя изделия из-за попадания внутрь его инородных предметов и жидкостей, насекомых и т.п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.;</a:t>
                      </a:r>
                      <a:r>
                        <a:rPr lang="ru-RU" sz="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использования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изделия в условиях и режимах, отличающихся от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бытовых.</a:t>
                      </a: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2860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2860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Гарантия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распространяется на 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аксессуары и комплектующие (сменные картриджи и т.п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.).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Гарантия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также теряет силу,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если   в 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гарантийный период ремонт не исправного изделия производился не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уполномоченными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на то лицами.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90170" indent="-90170" algn="just">
                        <a:spcAft>
                          <a:spcPts val="0"/>
                        </a:spcAft>
                        <a:tabLst>
                          <a:tab pos="180340" algn="l"/>
                          <a:tab pos="346075" algn="l"/>
                        </a:tabLs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Гарантийный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срок – 1 год.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Срок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службы – 3 года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производства и наименование производителя указаны на упаковке.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807" marR="46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Гарантийный талон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Изделие:_________________________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Модель:__________________________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Серийный номер:___________________________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Дата продажи:____________________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Торгующая организация:______________________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Изделие получил, претензий к комплектации и внешнему виду не имею, с условиями гарантии согласен.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Ф.И.О. и подпись покупателя: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Вскрыл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упаковку, проверил и продал.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Ф.И.О.  и подпись продавца: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                                                    М.П.    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807" marR="46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14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9119"/>
          <p:cNvSpPr/>
          <p:nvPr/>
        </p:nvSpPr>
        <p:spPr>
          <a:xfrm>
            <a:off x="0" y="0"/>
            <a:ext cx="4859338" cy="4859338"/>
          </a:xfrm>
          <a:custGeom>
            <a:avLst/>
            <a:gdLst/>
            <a:ahLst/>
            <a:cxnLst/>
            <a:rect l="0" t="0" r="0" b="0"/>
            <a:pathLst>
              <a:path w="4459275" h="4457700">
                <a:moveTo>
                  <a:pt x="0" y="0"/>
                </a:moveTo>
                <a:lnTo>
                  <a:pt x="4459275" y="0"/>
                </a:lnTo>
                <a:lnTo>
                  <a:pt x="4459275" y="4457700"/>
                </a:lnTo>
                <a:lnTo>
                  <a:pt x="0" y="44577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A35683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9119"/>
          <p:cNvSpPr/>
          <p:nvPr/>
        </p:nvSpPr>
        <p:spPr>
          <a:xfrm>
            <a:off x="22384" y="27146"/>
            <a:ext cx="4814570" cy="4805045"/>
          </a:xfrm>
          <a:custGeom>
            <a:avLst/>
            <a:gdLst/>
            <a:ahLst/>
            <a:cxnLst/>
            <a:rect l="0" t="0" r="0" b="0"/>
            <a:pathLst>
              <a:path w="4459275" h="4457700">
                <a:moveTo>
                  <a:pt x="0" y="0"/>
                </a:moveTo>
                <a:lnTo>
                  <a:pt x="4459275" y="0"/>
                </a:lnTo>
                <a:lnTo>
                  <a:pt x="4459275" y="4457700"/>
                </a:lnTo>
                <a:lnTo>
                  <a:pt x="0" y="4457700"/>
                </a:lnTo>
                <a:lnTo>
                  <a:pt x="0" y="0"/>
                </a:lnTo>
              </a:path>
            </a:pathLst>
          </a:custGeom>
          <a:solidFill>
            <a:srgbClr val="A35683"/>
          </a:solidFill>
          <a:ln w="0" cap="flat">
            <a:noFill/>
            <a:miter lim="127000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" name="Rectangle 25"/>
          <p:cNvSpPr/>
          <p:nvPr/>
        </p:nvSpPr>
        <p:spPr>
          <a:xfrm>
            <a:off x="284957" y="192247"/>
            <a:ext cx="1762760" cy="2717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spc="3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 ПОЖАЛОВАТЬ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4"/>
          <p:cNvSpPr/>
          <p:nvPr/>
        </p:nvSpPr>
        <p:spPr>
          <a:xfrm>
            <a:off x="284957" y="464027"/>
            <a:ext cx="4418661" cy="393128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Вас с приобретением лазерного устройства для омоложения </a:t>
            </a:r>
            <a:r>
              <a:rPr lang="en-US" sz="900" i="1" spc="10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</a:t>
            </a: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Наслаждайтесь профессиональными технологиями и получайте омолаживающие результаты у Вас дома.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Tria</a:t>
            </a:r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AGE-DEFYING LASER Вы можете корректировать признаки старения, восстанавливая естественное сияние вашей кожи. Новое устройство представляет собой настоящую революцию в персональном уходе за кожей, потому что это дает вам профессиональные результаты лазерного омоложения в процессе простых ежедневных процедур в комфорте вашего собственного дома. Лазерный свет стимулирует собственный естественный процесс обновления вашего организма и регенерации клеток, производство нового коллагена.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является более молодая кожа с меньшим количеством тонких линий и морщин, более ровный цвет и более гладкая текстура. Лазерная технология проверена в течение более десяти лет с помощью клинических испытаний, одобрена дерматологами по всему миру.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Лазерное омоложение кожи более эффективно корректирует множественные признаки старения безопасно и с наилучшими результатами по сравнению с традиционными косметическими омолаживающими кремами и лосьонами. Вы будете иметь первые видимые результаты уже всего лишь через две недели ежедневного применения.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тем, как использовать Tria AGE-DEFYING LASER, пожалуйста, прочтите данную инструкцию по эксплуатации, чтобы получить важную информацию по технике безопасности и обеспечить лучшие результаты.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 о том, как использовать устройство, можно найти на нашем веб-сайте.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i="1" spc="1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также можете найти краткое руководство пользователя на нашем сайте (см. заднюю обложку).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ChangeArrowheads="1"/>
          </p:cNvSpPr>
          <p:nvPr/>
        </p:nvSpPr>
        <p:spPr bwMode="auto">
          <a:xfrm>
            <a:off x="305072" y="470975"/>
            <a:ext cx="346058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ЗНАКОМСТВО С УСТРОЙСТВОМ 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700" b="0" i="0" u="none" strike="noStrike" cap="none" normalizeH="0" baseline="0" dirty="0" smtClean="0">
              <a:ln>
                <a:noFill/>
              </a:ln>
              <a:solidFill>
                <a:srgbClr val="A3568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700" b="0" i="0" u="none" strike="noStrike" cap="none" normalizeH="0" baseline="0" dirty="0" smtClean="0">
              <a:ln>
                <a:noFill/>
              </a:ln>
              <a:solidFill>
                <a:srgbClr val="A3568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ВКЛЮЧЕНО: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УСТРОЙСТВО </a:t>
            </a:r>
            <a:r>
              <a:rPr kumimoji="0" lang="en-US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ПОДСТАВКА ДЛЯ ЗАРЯДКИ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СЕТЕВОЙ ПРОВОД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ИНСТРУКЦИЯ ПО ЭКСПЛУАТАЦИИ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ОСОБЕНОСТИ</a:t>
            </a:r>
            <a:r>
              <a:rPr kumimoji="0" lang="en-US" altLang="ru-RU" sz="700" b="0" i="0" u="none" strike="noStrike" cap="none" normalizeH="0" baseline="0" dirty="0" smtClean="0">
                <a:ln>
                  <a:noFill/>
                </a:ln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74846"/>
          <p:cNvGrpSpPr/>
          <p:nvPr/>
        </p:nvGrpSpPr>
        <p:grpSpPr>
          <a:xfrm>
            <a:off x="305072" y="2214735"/>
            <a:ext cx="4436736" cy="1683901"/>
            <a:chOff x="-1294777" y="-148658"/>
            <a:chExt cx="7081322" cy="1984692"/>
          </a:xfrm>
        </p:grpSpPr>
        <p:sp>
          <p:nvSpPr>
            <p:cNvPr id="4" name="Shape 124"/>
            <p:cNvSpPr/>
            <p:nvPr/>
          </p:nvSpPr>
          <p:spPr>
            <a:xfrm>
              <a:off x="1415266" y="1170330"/>
              <a:ext cx="32416" cy="51641"/>
            </a:xfrm>
            <a:custGeom>
              <a:avLst/>
              <a:gdLst/>
              <a:ahLst/>
              <a:cxnLst/>
              <a:rect l="0" t="0" r="0" b="0"/>
              <a:pathLst>
                <a:path w="32416" h="51641">
                  <a:moveTo>
                    <a:pt x="23101" y="0"/>
                  </a:moveTo>
                  <a:cubicBezTo>
                    <a:pt x="23101" y="0"/>
                    <a:pt x="32416" y="51641"/>
                    <a:pt x="22936" y="48276"/>
                  </a:cubicBezTo>
                  <a:cubicBezTo>
                    <a:pt x="21582" y="47795"/>
                    <a:pt x="19844" y="46191"/>
                    <a:pt x="17640" y="43155"/>
                  </a:cubicBezTo>
                  <a:cubicBezTo>
                    <a:pt x="0" y="18860"/>
                    <a:pt x="23101" y="0"/>
                    <a:pt x="23101" y="0"/>
                  </a:cubicBezTo>
                  <a:close/>
                </a:path>
              </a:pathLst>
            </a:custGeom>
            <a:solidFill>
              <a:srgbClr val="E0C1D2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Shape 125"/>
            <p:cNvSpPr/>
            <p:nvPr/>
          </p:nvSpPr>
          <p:spPr>
            <a:xfrm>
              <a:off x="1745373" y="1307010"/>
              <a:ext cx="32416" cy="51641"/>
            </a:xfrm>
            <a:custGeom>
              <a:avLst/>
              <a:gdLst/>
              <a:ahLst/>
              <a:cxnLst/>
              <a:rect l="0" t="0" r="0" b="0"/>
              <a:pathLst>
                <a:path w="32416" h="51641">
                  <a:moveTo>
                    <a:pt x="9315" y="0"/>
                  </a:moveTo>
                  <a:cubicBezTo>
                    <a:pt x="9315" y="0"/>
                    <a:pt x="32416" y="18860"/>
                    <a:pt x="14776" y="43155"/>
                  </a:cubicBezTo>
                  <a:cubicBezTo>
                    <a:pt x="12572" y="46192"/>
                    <a:pt x="10835" y="47795"/>
                    <a:pt x="9480" y="48276"/>
                  </a:cubicBezTo>
                  <a:cubicBezTo>
                    <a:pt x="0" y="51641"/>
                    <a:pt x="9315" y="0"/>
                    <a:pt x="9315" y="0"/>
                  </a:cubicBezTo>
                  <a:close/>
                </a:path>
              </a:pathLst>
            </a:custGeom>
            <a:solidFill>
              <a:srgbClr val="E0C1D2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Shape 126"/>
            <p:cNvSpPr/>
            <p:nvPr/>
          </p:nvSpPr>
          <p:spPr>
            <a:xfrm>
              <a:off x="1421996" y="-1"/>
              <a:ext cx="486091" cy="1614983"/>
            </a:xfrm>
            <a:custGeom>
              <a:avLst/>
              <a:gdLst/>
              <a:ahLst/>
              <a:cxnLst/>
              <a:rect l="0" t="0" r="0" b="0"/>
              <a:pathLst>
                <a:path w="486092" h="1614983">
                  <a:moveTo>
                    <a:pt x="384912" y="15900"/>
                  </a:moveTo>
                  <a:cubicBezTo>
                    <a:pt x="293179" y="0"/>
                    <a:pt x="214287" y="11011"/>
                    <a:pt x="157404" y="14681"/>
                  </a:cubicBezTo>
                  <a:cubicBezTo>
                    <a:pt x="110261" y="17717"/>
                    <a:pt x="67564" y="20282"/>
                    <a:pt x="58382" y="33401"/>
                  </a:cubicBezTo>
                  <a:cubicBezTo>
                    <a:pt x="49200" y="46533"/>
                    <a:pt x="48539" y="59639"/>
                    <a:pt x="48539" y="59639"/>
                  </a:cubicBezTo>
                  <a:cubicBezTo>
                    <a:pt x="48539" y="59639"/>
                    <a:pt x="44615" y="62268"/>
                    <a:pt x="41986" y="73419"/>
                  </a:cubicBezTo>
                  <a:cubicBezTo>
                    <a:pt x="39357" y="84569"/>
                    <a:pt x="3937" y="239382"/>
                    <a:pt x="1968" y="339090"/>
                  </a:cubicBezTo>
                  <a:cubicBezTo>
                    <a:pt x="0" y="438810"/>
                    <a:pt x="0" y="578523"/>
                    <a:pt x="1968" y="644779"/>
                  </a:cubicBezTo>
                  <a:cubicBezTo>
                    <a:pt x="3937" y="711035"/>
                    <a:pt x="6566" y="897344"/>
                    <a:pt x="13119" y="1061974"/>
                  </a:cubicBezTo>
                  <a:cubicBezTo>
                    <a:pt x="19672" y="1226642"/>
                    <a:pt x="36728" y="1450988"/>
                    <a:pt x="39357" y="1483779"/>
                  </a:cubicBezTo>
                  <a:cubicBezTo>
                    <a:pt x="41986" y="1516583"/>
                    <a:pt x="40018" y="1544130"/>
                    <a:pt x="56413" y="1553972"/>
                  </a:cubicBezTo>
                  <a:cubicBezTo>
                    <a:pt x="72822" y="1563814"/>
                    <a:pt x="171882" y="1613675"/>
                    <a:pt x="212535" y="1614335"/>
                  </a:cubicBezTo>
                  <a:cubicBezTo>
                    <a:pt x="253213" y="1614983"/>
                    <a:pt x="295199" y="1598574"/>
                    <a:pt x="310286" y="1588084"/>
                  </a:cubicBezTo>
                  <a:cubicBezTo>
                    <a:pt x="325374" y="1577581"/>
                    <a:pt x="334556" y="1563154"/>
                    <a:pt x="333896" y="1534300"/>
                  </a:cubicBezTo>
                  <a:cubicBezTo>
                    <a:pt x="333248" y="1505433"/>
                    <a:pt x="322097" y="1047560"/>
                    <a:pt x="322097" y="1047560"/>
                  </a:cubicBezTo>
                  <a:cubicBezTo>
                    <a:pt x="322097" y="1047560"/>
                    <a:pt x="320129" y="863854"/>
                    <a:pt x="359473" y="734314"/>
                  </a:cubicBezTo>
                  <a:cubicBezTo>
                    <a:pt x="398844" y="604761"/>
                    <a:pt x="430327" y="513575"/>
                    <a:pt x="444106" y="474878"/>
                  </a:cubicBezTo>
                  <a:cubicBezTo>
                    <a:pt x="457873" y="436182"/>
                    <a:pt x="469684" y="388290"/>
                    <a:pt x="474942" y="339090"/>
                  </a:cubicBezTo>
                  <a:cubicBezTo>
                    <a:pt x="480187" y="289890"/>
                    <a:pt x="486092" y="129845"/>
                    <a:pt x="486092" y="102946"/>
                  </a:cubicBezTo>
                  <a:cubicBezTo>
                    <a:pt x="486092" y="41580"/>
                    <a:pt x="425044" y="22860"/>
                    <a:pt x="384912" y="15900"/>
                  </a:cubicBez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Shape 127"/>
            <p:cNvSpPr/>
            <p:nvPr/>
          </p:nvSpPr>
          <p:spPr>
            <a:xfrm>
              <a:off x="1842099" y="247307"/>
              <a:ext cx="11798" cy="17234"/>
            </a:xfrm>
            <a:custGeom>
              <a:avLst/>
              <a:gdLst/>
              <a:ahLst/>
              <a:cxnLst/>
              <a:rect l="0" t="0" r="0" b="0"/>
              <a:pathLst>
                <a:path w="11798" h="17234">
                  <a:moveTo>
                    <a:pt x="0" y="9969"/>
                  </a:moveTo>
                  <a:cubicBezTo>
                    <a:pt x="0" y="14325"/>
                    <a:pt x="2629" y="17234"/>
                    <a:pt x="5905" y="16484"/>
                  </a:cubicBezTo>
                  <a:cubicBezTo>
                    <a:pt x="9157" y="15735"/>
                    <a:pt x="11798" y="11595"/>
                    <a:pt x="11798" y="7251"/>
                  </a:cubicBezTo>
                  <a:cubicBezTo>
                    <a:pt x="11798" y="2908"/>
                    <a:pt x="9157" y="0"/>
                    <a:pt x="5905" y="736"/>
                  </a:cubicBezTo>
                  <a:cubicBezTo>
                    <a:pt x="2629" y="1499"/>
                    <a:pt x="0" y="5626"/>
                    <a:pt x="0" y="9969"/>
                  </a:cubicBez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Shape 128"/>
            <p:cNvSpPr/>
            <p:nvPr/>
          </p:nvSpPr>
          <p:spPr>
            <a:xfrm>
              <a:off x="1885381" y="239928"/>
              <a:ext cx="11811" cy="17247"/>
            </a:xfrm>
            <a:custGeom>
              <a:avLst/>
              <a:gdLst/>
              <a:ahLst/>
              <a:cxnLst/>
              <a:rect l="0" t="0" r="0" b="0"/>
              <a:pathLst>
                <a:path w="11811" h="17247">
                  <a:moveTo>
                    <a:pt x="0" y="9995"/>
                  </a:moveTo>
                  <a:cubicBezTo>
                    <a:pt x="0" y="14338"/>
                    <a:pt x="2654" y="17247"/>
                    <a:pt x="5905" y="16497"/>
                  </a:cubicBezTo>
                  <a:cubicBezTo>
                    <a:pt x="9169" y="15735"/>
                    <a:pt x="11811" y="11608"/>
                    <a:pt x="11811" y="7264"/>
                  </a:cubicBezTo>
                  <a:cubicBezTo>
                    <a:pt x="11811" y="2921"/>
                    <a:pt x="9169" y="0"/>
                    <a:pt x="5905" y="749"/>
                  </a:cubicBezTo>
                  <a:cubicBezTo>
                    <a:pt x="2654" y="1499"/>
                    <a:pt x="0" y="5639"/>
                    <a:pt x="0" y="9995"/>
                  </a:cubicBez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Shape 129"/>
            <p:cNvSpPr/>
            <p:nvPr/>
          </p:nvSpPr>
          <p:spPr>
            <a:xfrm>
              <a:off x="1856717" y="139814"/>
              <a:ext cx="27813" cy="221767"/>
            </a:xfrm>
            <a:custGeom>
              <a:avLst/>
              <a:gdLst/>
              <a:ahLst/>
              <a:cxnLst/>
              <a:rect l="0" t="0" r="0" b="0"/>
              <a:pathLst>
                <a:path w="27813" h="221767">
                  <a:moveTo>
                    <a:pt x="190" y="213068"/>
                  </a:moveTo>
                  <a:cubicBezTo>
                    <a:pt x="0" y="218313"/>
                    <a:pt x="4077" y="221767"/>
                    <a:pt x="9297" y="220739"/>
                  </a:cubicBezTo>
                  <a:lnTo>
                    <a:pt x="10744" y="220459"/>
                  </a:lnTo>
                  <a:cubicBezTo>
                    <a:pt x="15951" y="219443"/>
                    <a:pt x="20333" y="214363"/>
                    <a:pt x="20511" y="209105"/>
                  </a:cubicBezTo>
                  <a:lnTo>
                    <a:pt x="27623" y="8699"/>
                  </a:lnTo>
                  <a:cubicBezTo>
                    <a:pt x="27813" y="3429"/>
                    <a:pt x="23736" y="0"/>
                    <a:pt x="18517" y="1016"/>
                  </a:cubicBezTo>
                  <a:lnTo>
                    <a:pt x="17082" y="1308"/>
                  </a:lnTo>
                  <a:cubicBezTo>
                    <a:pt x="11874" y="2324"/>
                    <a:pt x="7493" y="7404"/>
                    <a:pt x="7302" y="12662"/>
                  </a:cubicBezTo>
                  <a:lnTo>
                    <a:pt x="190" y="213068"/>
                  </a:ln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Shape 130"/>
            <p:cNvSpPr/>
            <p:nvPr/>
          </p:nvSpPr>
          <p:spPr>
            <a:xfrm>
              <a:off x="1435420" y="115291"/>
              <a:ext cx="210566" cy="138887"/>
            </a:xfrm>
            <a:custGeom>
              <a:avLst/>
              <a:gdLst/>
              <a:ahLst/>
              <a:cxnLst/>
              <a:rect l="0" t="0" r="0" b="0"/>
              <a:pathLst>
                <a:path w="210566" h="138887">
                  <a:moveTo>
                    <a:pt x="0" y="105893"/>
                  </a:moveTo>
                  <a:lnTo>
                    <a:pt x="178524" y="136322"/>
                  </a:lnTo>
                  <a:cubicBezTo>
                    <a:pt x="202984" y="138887"/>
                    <a:pt x="207467" y="125755"/>
                    <a:pt x="207950" y="112154"/>
                  </a:cubicBezTo>
                  <a:lnTo>
                    <a:pt x="210084" y="51714"/>
                  </a:lnTo>
                  <a:cubicBezTo>
                    <a:pt x="210566" y="38113"/>
                    <a:pt x="206654" y="25667"/>
                    <a:pt x="190437" y="23965"/>
                  </a:cubicBezTo>
                  <a:cubicBezTo>
                    <a:pt x="190437" y="23965"/>
                    <a:pt x="20752" y="0"/>
                    <a:pt x="20752" y="0"/>
                  </a:cubicBezTo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Shape 131"/>
            <p:cNvSpPr/>
            <p:nvPr/>
          </p:nvSpPr>
          <p:spPr>
            <a:xfrm>
              <a:off x="1432677" y="93536"/>
              <a:ext cx="231178" cy="181216"/>
            </a:xfrm>
            <a:custGeom>
              <a:avLst/>
              <a:gdLst/>
              <a:ahLst/>
              <a:cxnLst/>
              <a:rect l="0" t="0" r="0" b="0"/>
              <a:pathLst>
                <a:path w="231178" h="181216">
                  <a:moveTo>
                    <a:pt x="0" y="144475"/>
                  </a:moveTo>
                  <a:lnTo>
                    <a:pt x="180035" y="177203"/>
                  </a:lnTo>
                  <a:cubicBezTo>
                    <a:pt x="218275" y="181216"/>
                    <a:pt x="227203" y="162268"/>
                    <a:pt x="228130" y="136296"/>
                  </a:cubicBezTo>
                  <a:lnTo>
                    <a:pt x="230264" y="75997"/>
                  </a:lnTo>
                  <a:cubicBezTo>
                    <a:pt x="231178" y="50025"/>
                    <a:pt x="218275" y="25616"/>
                    <a:pt x="189230" y="22555"/>
                  </a:cubicBezTo>
                  <a:lnTo>
                    <a:pt x="28689" y="0"/>
                  </a:lnTo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132"/>
            <p:cNvSpPr/>
            <p:nvPr/>
          </p:nvSpPr>
          <p:spPr>
            <a:xfrm>
              <a:off x="1594297" y="142316"/>
              <a:ext cx="44996" cy="34341"/>
            </a:xfrm>
            <a:custGeom>
              <a:avLst/>
              <a:gdLst/>
              <a:ahLst/>
              <a:cxnLst/>
              <a:rect l="0" t="0" r="0" b="0"/>
              <a:pathLst>
                <a:path w="44996" h="34341">
                  <a:moveTo>
                    <a:pt x="30658" y="3746"/>
                  </a:moveTo>
                  <a:lnTo>
                    <a:pt x="3975" y="0"/>
                  </a:lnTo>
                  <a:cubicBezTo>
                    <a:pt x="3975" y="0"/>
                    <a:pt x="0" y="27572"/>
                    <a:pt x="20307" y="30734"/>
                  </a:cubicBezTo>
                  <a:lnTo>
                    <a:pt x="43701" y="34341"/>
                  </a:lnTo>
                  <a:cubicBezTo>
                    <a:pt x="43701" y="34341"/>
                    <a:pt x="44996" y="21844"/>
                    <a:pt x="42926" y="14973"/>
                  </a:cubicBezTo>
                  <a:cubicBezTo>
                    <a:pt x="41097" y="8814"/>
                    <a:pt x="38633" y="4801"/>
                    <a:pt x="30658" y="3746"/>
                  </a:cubicBez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Shape 133"/>
            <p:cNvSpPr/>
            <p:nvPr/>
          </p:nvSpPr>
          <p:spPr>
            <a:xfrm>
              <a:off x="1588557" y="134074"/>
              <a:ext cx="56718" cy="51194"/>
            </a:xfrm>
            <a:custGeom>
              <a:avLst/>
              <a:gdLst/>
              <a:ahLst/>
              <a:cxnLst/>
              <a:rect l="0" t="0" r="0" b="0"/>
              <a:pathLst>
                <a:path w="56718" h="51194">
                  <a:moveTo>
                    <a:pt x="56718" y="51194"/>
                  </a:moveTo>
                  <a:cubicBezTo>
                    <a:pt x="56718" y="51194"/>
                    <a:pt x="44450" y="48971"/>
                    <a:pt x="22238" y="45415"/>
                  </a:cubicBezTo>
                  <a:cubicBezTo>
                    <a:pt x="13" y="41859"/>
                    <a:pt x="0" y="15710"/>
                    <a:pt x="609" y="0"/>
                  </a:cubicBezTo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Shape 134"/>
            <p:cNvSpPr/>
            <p:nvPr/>
          </p:nvSpPr>
          <p:spPr>
            <a:xfrm>
              <a:off x="1633946" y="24092"/>
              <a:ext cx="207442" cy="38456"/>
            </a:xfrm>
            <a:custGeom>
              <a:avLst/>
              <a:gdLst/>
              <a:ahLst/>
              <a:cxnLst/>
              <a:rect l="0" t="0" r="0" b="0"/>
              <a:pathLst>
                <a:path w="207442" h="38456">
                  <a:moveTo>
                    <a:pt x="7353" y="14440"/>
                  </a:moveTo>
                  <a:cubicBezTo>
                    <a:pt x="0" y="23597"/>
                    <a:pt x="37198" y="33172"/>
                    <a:pt x="90424" y="35814"/>
                  </a:cubicBezTo>
                  <a:cubicBezTo>
                    <a:pt x="143650" y="38456"/>
                    <a:pt x="192761" y="33185"/>
                    <a:pt x="200101" y="24016"/>
                  </a:cubicBezTo>
                  <a:cubicBezTo>
                    <a:pt x="207442" y="14859"/>
                    <a:pt x="170256" y="5296"/>
                    <a:pt x="117018" y="2642"/>
                  </a:cubicBezTo>
                  <a:cubicBezTo>
                    <a:pt x="63792" y="0"/>
                    <a:pt x="14694" y="5283"/>
                    <a:pt x="7353" y="14440"/>
                  </a:cubicBez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135"/>
            <p:cNvSpPr/>
            <p:nvPr/>
          </p:nvSpPr>
          <p:spPr>
            <a:xfrm>
              <a:off x="1360541" y="1108607"/>
              <a:ext cx="474091" cy="305994"/>
            </a:xfrm>
            <a:custGeom>
              <a:avLst/>
              <a:gdLst/>
              <a:ahLst/>
              <a:cxnLst/>
              <a:rect l="0" t="0" r="0" b="0"/>
              <a:pathLst>
                <a:path w="474091" h="305994">
                  <a:moveTo>
                    <a:pt x="76010" y="0"/>
                  </a:moveTo>
                  <a:lnTo>
                    <a:pt x="79693" y="57785"/>
                  </a:lnTo>
                  <a:cubicBezTo>
                    <a:pt x="70676" y="69355"/>
                    <a:pt x="68529" y="85331"/>
                    <a:pt x="74879" y="104953"/>
                  </a:cubicBezTo>
                  <a:cubicBezTo>
                    <a:pt x="93840" y="163513"/>
                    <a:pt x="181293" y="232435"/>
                    <a:pt x="270231" y="258902"/>
                  </a:cubicBezTo>
                  <a:cubicBezTo>
                    <a:pt x="359156" y="285369"/>
                    <a:pt x="415874" y="259359"/>
                    <a:pt x="396913" y="200800"/>
                  </a:cubicBezTo>
                  <a:cubicBezTo>
                    <a:pt x="394932" y="194666"/>
                    <a:pt x="392925" y="187452"/>
                    <a:pt x="389522" y="181153"/>
                  </a:cubicBezTo>
                  <a:lnTo>
                    <a:pt x="388569" y="115913"/>
                  </a:lnTo>
                  <a:cubicBezTo>
                    <a:pt x="415963" y="141033"/>
                    <a:pt x="435293" y="167462"/>
                    <a:pt x="445186" y="193142"/>
                  </a:cubicBezTo>
                  <a:cubicBezTo>
                    <a:pt x="474091" y="268046"/>
                    <a:pt x="402069" y="305994"/>
                    <a:pt x="284353" y="277901"/>
                  </a:cubicBezTo>
                  <a:cubicBezTo>
                    <a:pt x="166611" y="249796"/>
                    <a:pt x="47765" y="166294"/>
                    <a:pt x="18872" y="91376"/>
                  </a:cubicBezTo>
                  <a:cubicBezTo>
                    <a:pt x="0" y="42456"/>
                    <a:pt x="24168" y="9296"/>
                    <a:pt x="76010" y="0"/>
                  </a:cubicBezTo>
                  <a:close/>
                </a:path>
              </a:pathLst>
            </a:custGeom>
            <a:solidFill>
              <a:srgbClr val="E0C1D2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Shape 136"/>
            <p:cNvSpPr/>
            <p:nvPr/>
          </p:nvSpPr>
          <p:spPr>
            <a:xfrm>
              <a:off x="1360541" y="1108607"/>
              <a:ext cx="474091" cy="305994"/>
            </a:xfrm>
            <a:custGeom>
              <a:avLst/>
              <a:gdLst/>
              <a:ahLst/>
              <a:cxnLst/>
              <a:rect l="0" t="0" r="0" b="0"/>
              <a:pathLst>
                <a:path w="474091" h="305994">
                  <a:moveTo>
                    <a:pt x="388569" y="115913"/>
                  </a:moveTo>
                  <a:cubicBezTo>
                    <a:pt x="415963" y="141033"/>
                    <a:pt x="435293" y="167462"/>
                    <a:pt x="445186" y="193142"/>
                  </a:cubicBezTo>
                  <a:cubicBezTo>
                    <a:pt x="474091" y="268046"/>
                    <a:pt x="402069" y="305994"/>
                    <a:pt x="284353" y="277901"/>
                  </a:cubicBezTo>
                  <a:cubicBezTo>
                    <a:pt x="166611" y="249796"/>
                    <a:pt x="47765" y="166294"/>
                    <a:pt x="18872" y="91376"/>
                  </a:cubicBezTo>
                  <a:cubicBezTo>
                    <a:pt x="0" y="42456"/>
                    <a:pt x="24168" y="9296"/>
                    <a:pt x="76010" y="0"/>
                  </a:cubicBezTo>
                  <a:lnTo>
                    <a:pt x="79693" y="57785"/>
                  </a:lnTo>
                  <a:cubicBezTo>
                    <a:pt x="70676" y="69355"/>
                    <a:pt x="68529" y="85331"/>
                    <a:pt x="74879" y="104953"/>
                  </a:cubicBezTo>
                  <a:cubicBezTo>
                    <a:pt x="93840" y="163513"/>
                    <a:pt x="181293" y="232435"/>
                    <a:pt x="270231" y="258902"/>
                  </a:cubicBezTo>
                  <a:cubicBezTo>
                    <a:pt x="359156" y="285369"/>
                    <a:pt x="415874" y="259359"/>
                    <a:pt x="396913" y="200800"/>
                  </a:cubicBezTo>
                  <a:cubicBezTo>
                    <a:pt x="394932" y="194666"/>
                    <a:pt x="392925" y="187452"/>
                    <a:pt x="389522" y="181153"/>
                  </a:cubicBezTo>
                  <a:lnTo>
                    <a:pt x="388569" y="115913"/>
                  </a:ln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Shape 137"/>
            <p:cNvSpPr/>
            <p:nvPr/>
          </p:nvSpPr>
          <p:spPr>
            <a:xfrm>
              <a:off x="1364935" y="1173639"/>
              <a:ext cx="496418" cy="640855"/>
            </a:xfrm>
            <a:custGeom>
              <a:avLst/>
              <a:gdLst/>
              <a:ahLst/>
              <a:cxnLst/>
              <a:rect l="0" t="0" r="0" b="0"/>
              <a:pathLst>
                <a:path w="496418" h="640855">
                  <a:moveTo>
                    <a:pt x="7607" y="0"/>
                  </a:moveTo>
                  <a:cubicBezTo>
                    <a:pt x="8737" y="21044"/>
                    <a:pt x="23876" y="90805"/>
                    <a:pt x="165100" y="167081"/>
                  </a:cubicBezTo>
                  <a:cubicBezTo>
                    <a:pt x="334404" y="258521"/>
                    <a:pt x="448183" y="224752"/>
                    <a:pt x="447370" y="160554"/>
                  </a:cubicBezTo>
                  <a:lnTo>
                    <a:pt x="489966" y="518820"/>
                  </a:lnTo>
                  <a:lnTo>
                    <a:pt x="489902" y="518820"/>
                  </a:lnTo>
                  <a:cubicBezTo>
                    <a:pt x="496418" y="564439"/>
                    <a:pt x="443128" y="606095"/>
                    <a:pt x="348602" y="621220"/>
                  </a:cubicBezTo>
                  <a:cubicBezTo>
                    <a:pt x="225958" y="640855"/>
                    <a:pt x="80454" y="608419"/>
                    <a:pt x="23622" y="548754"/>
                  </a:cubicBezTo>
                  <a:cubicBezTo>
                    <a:pt x="7150" y="531457"/>
                    <a:pt x="0" y="513791"/>
                    <a:pt x="1041" y="496913"/>
                  </a:cubicBezTo>
                  <a:lnTo>
                    <a:pt x="864" y="496913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E0C1D2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138"/>
            <p:cNvSpPr/>
            <p:nvPr/>
          </p:nvSpPr>
          <p:spPr>
            <a:xfrm>
              <a:off x="1364935" y="1173639"/>
              <a:ext cx="496418" cy="640855"/>
            </a:xfrm>
            <a:custGeom>
              <a:avLst/>
              <a:gdLst/>
              <a:ahLst/>
              <a:cxnLst/>
              <a:rect l="0" t="0" r="0" b="0"/>
              <a:pathLst>
                <a:path w="496418" h="640855">
                  <a:moveTo>
                    <a:pt x="489902" y="518820"/>
                  </a:moveTo>
                  <a:lnTo>
                    <a:pt x="489966" y="518820"/>
                  </a:lnTo>
                  <a:lnTo>
                    <a:pt x="447370" y="160554"/>
                  </a:lnTo>
                  <a:cubicBezTo>
                    <a:pt x="448183" y="224752"/>
                    <a:pt x="334404" y="258521"/>
                    <a:pt x="165100" y="167081"/>
                  </a:cubicBezTo>
                  <a:cubicBezTo>
                    <a:pt x="23876" y="90805"/>
                    <a:pt x="8737" y="21044"/>
                    <a:pt x="7607" y="0"/>
                  </a:cubicBezTo>
                  <a:lnTo>
                    <a:pt x="864" y="496913"/>
                  </a:lnTo>
                  <a:lnTo>
                    <a:pt x="1041" y="496913"/>
                  </a:lnTo>
                  <a:cubicBezTo>
                    <a:pt x="0" y="513791"/>
                    <a:pt x="7150" y="531457"/>
                    <a:pt x="23622" y="548754"/>
                  </a:cubicBezTo>
                  <a:cubicBezTo>
                    <a:pt x="80454" y="608419"/>
                    <a:pt x="225958" y="640855"/>
                    <a:pt x="348602" y="621220"/>
                  </a:cubicBezTo>
                  <a:cubicBezTo>
                    <a:pt x="443128" y="606095"/>
                    <a:pt x="496418" y="564439"/>
                    <a:pt x="489902" y="518820"/>
                  </a:cubicBez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Shape 139"/>
            <p:cNvSpPr/>
            <p:nvPr/>
          </p:nvSpPr>
          <p:spPr>
            <a:xfrm>
              <a:off x="1372314" y="1167144"/>
              <a:ext cx="318" cy="6490"/>
            </a:xfrm>
            <a:custGeom>
              <a:avLst/>
              <a:gdLst/>
              <a:ahLst/>
              <a:cxnLst/>
              <a:rect l="0" t="0" r="0" b="0"/>
              <a:pathLst>
                <a:path w="318" h="6490">
                  <a:moveTo>
                    <a:pt x="229" y="6490"/>
                  </a:moveTo>
                  <a:lnTo>
                    <a:pt x="318" y="0"/>
                  </a:lnTo>
                  <a:cubicBezTo>
                    <a:pt x="318" y="0"/>
                    <a:pt x="0" y="2311"/>
                    <a:pt x="229" y="6490"/>
                  </a:cubicBezTo>
                  <a:close/>
                </a:path>
              </a:pathLst>
            </a:custGeom>
            <a:noFill/>
            <a:ln w="6629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Shape 184"/>
            <p:cNvSpPr/>
            <p:nvPr/>
          </p:nvSpPr>
          <p:spPr>
            <a:xfrm>
              <a:off x="2292392" y="1679391"/>
              <a:ext cx="23698" cy="25883"/>
            </a:xfrm>
            <a:custGeom>
              <a:avLst/>
              <a:gdLst/>
              <a:ahLst/>
              <a:cxnLst/>
              <a:rect l="0" t="0" r="0" b="0"/>
              <a:pathLst>
                <a:path w="23698" h="25883">
                  <a:moveTo>
                    <a:pt x="23698" y="0"/>
                  </a:moveTo>
                  <a:cubicBezTo>
                    <a:pt x="23698" y="0"/>
                    <a:pt x="19152" y="9919"/>
                    <a:pt x="12764" y="15672"/>
                  </a:cubicBezTo>
                  <a:cubicBezTo>
                    <a:pt x="9119" y="18961"/>
                    <a:pt x="0" y="25883"/>
                    <a:pt x="0" y="25883"/>
                  </a:cubicBezTo>
                  <a:lnTo>
                    <a:pt x="23698" y="0"/>
                  </a:ln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186"/>
            <p:cNvSpPr/>
            <p:nvPr/>
          </p:nvSpPr>
          <p:spPr>
            <a:xfrm>
              <a:off x="2308734" y="1444972"/>
              <a:ext cx="122809" cy="225527"/>
            </a:xfrm>
            <a:custGeom>
              <a:avLst/>
              <a:gdLst/>
              <a:ahLst/>
              <a:cxnLst/>
              <a:rect l="0" t="0" r="0" b="0"/>
              <a:pathLst>
                <a:path w="122809" h="225527">
                  <a:moveTo>
                    <a:pt x="91021" y="160985"/>
                  </a:moveTo>
                  <a:cubicBezTo>
                    <a:pt x="81001" y="178829"/>
                    <a:pt x="72504" y="186385"/>
                    <a:pt x="51245" y="198488"/>
                  </a:cubicBezTo>
                  <a:cubicBezTo>
                    <a:pt x="29972" y="210591"/>
                    <a:pt x="33528" y="207531"/>
                    <a:pt x="33528" y="207531"/>
                  </a:cubicBezTo>
                  <a:lnTo>
                    <a:pt x="0" y="218605"/>
                  </a:lnTo>
                  <a:cubicBezTo>
                    <a:pt x="0" y="218605"/>
                    <a:pt x="28550" y="225527"/>
                    <a:pt x="51054" y="217538"/>
                  </a:cubicBezTo>
                  <a:cubicBezTo>
                    <a:pt x="73546" y="209550"/>
                    <a:pt x="94933" y="196240"/>
                    <a:pt x="108877" y="168859"/>
                  </a:cubicBezTo>
                  <a:cubicBezTo>
                    <a:pt x="122809" y="141478"/>
                    <a:pt x="120828" y="0"/>
                    <a:pt x="120828" y="0"/>
                  </a:cubicBezTo>
                  <a:lnTo>
                    <a:pt x="98920" y="0"/>
                  </a:lnTo>
                  <a:cubicBezTo>
                    <a:pt x="98920" y="0"/>
                    <a:pt x="101041" y="143154"/>
                    <a:pt x="91021" y="160985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Shape 187"/>
            <p:cNvSpPr/>
            <p:nvPr/>
          </p:nvSpPr>
          <p:spPr>
            <a:xfrm>
              <a:off x="2045249" y="1701993"/>
              <a:ext cx="253340" cy="99759"/>
            </a:xfrm>
            <a:custGeom>
              <a:avLst/>
              <a:gdLst/>
              <a:ahLst/>
              <a:cxnLst/>
              <a:rect l="0" t="0" r="0" b="0"/>
              <a:pathLst>
                <a:path w="253340" h="99759">
                  <a:moveTo>
                    <a:pt x="253340" y="0"/>
                  </a:moveTo>
                  <a:cubicBezTo>
                    <a:pt x="203924" y="19825"/>
                    <a:pt x="15151" y="96584"/>
                    <a:pt x="15151" y="96584"/>
                  </a:cubicBezTo>
                  <a:cubicBezTo>
                    <a:pt x="7226" y="99759"/>
                    <a:pt x="0" y="80213"/>
                    <a:pt x="7379" y="77254"/>
                  </a:cubicBezTo>
                  <a:cubicBezTo>
                    <a:pt x="7379" y="77254"/>
                    <a:pt x="124104" y="29591"/>
                    <a:pt x="183553" y="5740"/>
                  </a:cubicBezTo>
                  <a:lnTo>
                    <a:pt x="253340" y="0"/>
                  </a:lnTo>
                  <a:close/>
                </a:path>
              </a:pathLst>
            </a:custGeom>
            <a:solidFill>
              <a:srgbClr val="FFFFFF"/>
            </a:solidFill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Shape 188"/>
            <p:cNvSpPr/>
            <p:nvPr/>
          </p:nvSpPr>
          <p:spPr>
            <a:xfrm>
              <a:off x="2020843" y="1570725"/>
              <a:ext cx="162477" cy="171361"/>
            </a:xfrm>
            <a:custGeom>
              <a:avLst/>
              <a:gdLst/>
              <a:ahLst/>
              <a:cxnLst/>
              <a:rect l="0" t="0" r="0" b="0"/>
              <a:pathLst>
                <a:path w="162477" h="171361">
                  <a:moveTo>
                    <a:pt x="162306" y="0"/>
                  </a:moveTo>
                  <a:lnTo>
                    <a:pt x="162477" y="18"/>
                  </a:lnTo>
                  <a:lnTo>
                    <a:pt x="162477" y="16396"/>
                  </a:lnTo>
                  <a:lnTo>
                    <a:pt x="102389" y="21823"/>
                  </a:lnTo>
                  <a:cubicBezTo>
                    <a:pt x="46979" y="32310"/>
                    <a:pt x="8103" y="56858"/>
                    <a:pt x="8103" y="85471"/>
                  </a:cubicBezTo>
                  <a:cubicBezTo>
                    <a:pt x="8103" y="114074"/>
                    <a:pt x="46979" y="138621"/>
                    <a:pt x="102389" y="149106"/>
                  </a:cubicBezTo>
                  <a:lnTo>
                    <a:pt x="162477" y="154533"/>
                  </a:lnTo>
                  <a:lnTo>
                    <a:pt x="162477" y="171343"/>
                  </a:lnTo>
                  <a:lnTo>
                    <a:pt x="162306" y="171361"/>
                  </a:lnTo>
                  <a:cubicBezTo>
                    <a:pt x="72657" y="171361"/>
                    <a:pt x="0" y="132994"/>
                    <a:pt x="0" y="85674"/>
                  </a:cubicBezTo>
                  <a:cubicBezTo>
                    <a:pt x="0" y="38367"/>
                    <a:pt x="72657" y="0"/>
                    <a:pt x="162306" y="0"/>
                  </a:cubicBez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189"/>
            <p:cNvSpPr/>
            <p:nvPr/>
          </p:nvSpPr>
          <p:spPr>
            <a:xfrm>
              <a:off x="2183321" y="1570743"/>
              <a:ext cx="162122" cy="171325"/>
            </a:xfrm>
            <a:custGeom>
              <a:avLst/>
              <a:gdLst/>
              <a:ahLst/>
              <a:cxnLst/>
              <a:rect l="0" t="0" r="0" b="0"/>
              <a:pathLst>
                <a:path w="162122" h="171325">
                  <a:moveTo>
                    <a:pt x="0" y="0"/>
                  </a:moveTo>
                  <a:lnTo>
                    <a:pt x="63002" y="6716"/>
                  </a:lnTo>
                  <a:cubicBezTo>
                    <a:pt x="121252" y="19724"/>
                    <a:pt x="162122" y="50175"/>
                    <a:pt x="162122" y="85656"/>
                  </a:cubicBezTo>
                  <a:cubicBezTo>
                    <a:pt x="162122" y="121146"/>
                    <a:pt x="121252" y="151600"/>
                    <a:pt x="63002" y="164609"/>
                  </a:cubicBezTo>
                  <a:lnTo>
                    <a:pt x="0" y="171325"/>
                  </a:lnTo>
                  <a:lnTo>
                    <a:pt x="0" y="154515"/>
                  </a:lnTo>
                  <a:lnTo>
                    <a:pt x="6" y="154515"/>
                  </a:lnTo>
                  <a:cubicBezTo>
                    <a:pt x="85261" y="154515"/>
                    <a:pt x="154375" y="123591"/>
                    <a:pt x="154375" y="85453"/>
                  </a:cubicBezTo>
                  <a:cubicBezTo>
                    <a:pt x="154375" y="47302"/>
                    <a:pt x="85261" y="16377"/>
                    <a:pt x="6" y="16377"/>
                  </a:cubicBezTo>
                  <a:lnTo>
                    <a:pt x="0" y="16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Shape 190"/>
            <p:cNvSpPr/>
            <p:nvPr/>
          </p:nvSpPr>
          <p:spPr>
            <a:xfrm>
              <a:off x="2028946" y="1587120"/>
              <a:ext cx="308750" cy="138138"/>
            </a:xfrm>
            <a:custGeom>
              <a:avLst/>
              <a:gdLst/>
              <a:ahLst/>
              <a:cxnLst/>
              <a:rect l="0" t="0" r="0" b="0"/>
              <a:pathLst>
                <a:path w="308750" h="138138">
                  <a:moveTo>
                    <a:pt x="154381" y="138138"/>
                  </a:moveTo>
                  <a:cubicBezTo>
                    <a:pt x="69113" y="138138"/>
                    <a:pt x="0" y="107214"/>
                    <a:pt x="0" y="69076"/>
                  </a:cubicBezTo>
                  <a:cubicBezTo>
                    <a:pt x="0" y="30925"/>
                    <a:pt x="69113" y="0"/>
                    <a:pt x="154381" y="0"/>
                  </a:cubicBezTo>
                  <a:cubicBezTo>
                    <a:pt x="239636" y="0"/>
                    <a:pt x="308750" y="30925"/>
                    <a:pt x="308750" y="69076"/>
                  </a:cubicBezTo>
                  <a:cubicBezTo>
                    <a:pt x="308750" y="107214"/>
                    <a:pt x="239636" y="138138"/>
                    <a:pt x="154381" y="138138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Shape 191"/>
            <p:cNvSpPr/>
            <p:nvPr/>
          </p:nvSpPr>
          <p:spPr>
            <a:xfrm>
              <a:off x="2020843" y="1570725"/>
              <a:ext cx="324599" cy="171361"/>
            </a:xfrm>
            <a:custGeom>
              <a:avLst/>
              <a:gdLst/>
              <a:ahLst/>
              <a:cxnLst/>
              <a:rect l="0" t="0" r="0" b="0"/>
              <a:pathLst>
                <a:path w="324599" h="171361">
                  <a:moveTo>
                    <a:pt x="162306" y="0"/>
                  </a:moveTo>
                  <a:cubicBezTo>
                    <a:pt x="72657" y="0"/>
                    <a:pt x="0" y="38367"/>
                    <a:pt x="0" y="85674"/>
                  </a:cubicBezTo>
                  <a:cubicBezTo>
                    <a:pt x="0" y="132994"/>
                    <a:pt x="72657" y="171361"/>
                    <a:pt x="162306" y="171361"/>
                  </a:cubicBezTo>
                  <a:cubicBezTo>
                    <a:pt x="251943" y="171361"/>
                    <a:pt x="324599" y="132994"/>
                    <a:pt x="324599" y="85674"/>
                  </a:cubicBezTo>
                  <a:cubicBezTo>
                    <a:pt x="324599" y="38367"/>
                    <a:pt x="251943" y="0"/>
                    <a:pt x="162306" y="0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192"/>
            <p:cNvSpPr/>
            <p:nvPr/>
          </p:nvSpPr>
          <p:spPr>
            <a:xfrm>
              <a:off x="2016686" y="1539058"/>
              <a:ext cx="166605" cy="170497"/>
            </a:xfrm>
            <a:custGeom>
              <a:avLst/>
              <a:gdLst/>
              <a:ahLst/>
              <a:cxnLst/>
              <a:rect l="0" t="0" r="0" b="0"/>
              <a:pathLst>
                <a:path w="166605" h="170497">
                  <a:moveTo>
                    <a:pt x="166605" y="0"/>
                  </a:moveTo>
                  <a:lnTo>
                    <a:pt x="166605" y="16177"/>
                  </a:lnTo>
                  <a:lnTo>
                    <a:pt x="159169" y="16310"/>
                  </a:lnTo>
                  <a:cubicBezTo>
                    <a:pt x="74409" y="25492"/>
                    <a:pt x="9017" y="63681"/>
                    <a:pt x="13132" y="101603"/>
                  </a:cubicBezTo>
                  <a:cubicBezTo>
                    <a:pt x="16209" y="130045"/>
                    <a:pt x="57504" y="150257"/>
                    <a:pt x="113723" y="154712"/>
                  </a:cubicBezTo>
                  <a:lnTo>
                    <a:pt x="166605" y="153768"/>
                  </a:lnTo>
                  <a:lnTo>
                    <a:pt x="166605" y="170402"/>
                  </a:lnTo>
                  <a:lnTo>
                    <a:pt x="112152" y="170497"/>
                  </a:lnTo>
                  <a:cubicBezTo>
                    <a:pt x="52834" y="163840"/>
                    <a:pt x="8922" y="137973"/>
                    <a:pt x="5093" y="102683"/>
                  </a:cubicBezTo>
                  <a:cubicBezTo>
                    <a:pt x="0" y="55642"/>
                    <a:pt x="68110" y="9681"/>
                    <a:pt x="157226" y="16"/>
                  </a:cubicBezTo>
                  <a:lnTo>
                    <a:pt x="166605" y="0"/>
                  </a:ln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Shape 193"/>
            <p:cNvSpPr/>
            <p:nvPr/>
          </p:nvSpPr>
          <p:spPr>
            <a:xfrm>
              <a:off x="2183291" y="1538966"/>
              <a:ext cx="166313" cy="170495"/>
            </a:xfrm>
            <a:custGeom>
              <a:avLst/>
              <a:gdLst/>
              <a:ahLst/>
              <a:cxnLst/>
              <a:rect l="0" t="0" r="0" b="0"/>
              <a:pathLst>
                <a:path w="166313" h="170495">
                  <a:moveTo>
                    <a:pt x="54155" y="0"/>
                  </a:moveTo>
                  <a:cubicBezTo>
                    <a:pt x="113471" y="6659"/>
                    <a:pt x="157388" y="32531"/>
                    <a:pt x="161207" y="67812"/>
                  </a:cubicBezTo>
                  <a:cubicBezTo>
                    <a:pt x="166313" y="114853"/>
                    <a:pt x="98203" y="160814"/>
                    <a:pt x="9087" y="170479"/>
                  </a:cubicBezTo>
                  <a:lnTo>
                    <a:pt x="0" y="170495"/>
                  </a:lnTo>
                  <a:lnTo>
                    <a:pt x="0" y="153860"/>
                  </a:lnTo>
                  <a:lnTo>
                    <a:pt x="7449" y="153727"/>
                  </a:lnTo>
                  <a:cubicBezTo>
                    <a:pt x="92196" y="144545"/>
                    <a:pt x="157588" y="106356"/>
                    <a:pt x="153473" y="68434"/>
                  </a:cubicBezTo>
                  <a:cubicBezTo>
                    <a:pt x="150397" y="39993"/>
                    <a:pt x="109101" y="19774"/>
                    <a:pt x="52887" y="15321"/>
                  </a:cubicBezTo>
                  <a:lnTo>
                    <a:pt x="0" y="16269"/>
                  </a:lnTo>
                  <a:lnTo>
                    <a:pt x="0" y="92"/>
                  </a:lnTo>
                  <a:lnTo>
                    <a:pt x="54155" y="0"/>
                  </a:ln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Shape 194"/>
            <p:cNvSpPr/>
            <p:nvPr/>
          </p:nvSpPr>
          <p:spPr>
            <a:xfrm>
              <a:off x="2025703" y="1546173"/>
              <a:ext cx="315176" cy="155702"/>
            </a:xfrm>
            <a:custGeom>
              <a:avLst/>
              <a:gdLst/>
              <a:ahLst/>
              <a:cxnLst/>
              <a:rect l="0" t="0" r="0" b="0"/>
              <a:pathLst>
                <a:path w="315176" h="155702">
                  <a:moveTo>
                    <a:pt x="165036" y="146520"/>
                  </a:moveTo>
                  <a:cubicBezTo>
                    <a:pt x="80264" y="155702"/>
                    <a:pt x="8217" y="132410"/>
                    <a:pt x="4115" y="94488"/>
                  </a:cubicBezTo>
                  <a:cubicBezTo>
                    <a:pt x="0" y="56566"/>
                    <a:pt x="65392" y="18377"/>
                    <a:pt x="150152" y="9195"/>
                  </a:cubicBezTo>
                  <a:cubicBezTo>
                    <a:pt x="234912" y="0"/>
                    <a:pt x="306959" y="23304"/>
                    <a:pt x="311061" y="61226"/>
                  </a:cubicBezTo>
                  <a:cubicBezTo>
                    <a:pt x="315176" y="99149"/>
                    <a:pt x="249784" y="137338"/>
                    <a:pt x="165036" y="146520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195"/>
            <p:cNvSpPr/>
            <p:nvPr/>
          </p:nvSpPr>
          <p:spPr>
            <a:xfrm>
              <a:off x="2016686" y="1529422"/>
              <a:ext cx="332918" cy="189674"/>
            </a:xfrm>
            <a:custGeom>
              <a:avLst/>
              <a:gdLst/>
              <a:ahLst/>
              <a:cxnLst/>
              <a:rect l="0" t="0" r="0" b="0"/>
              <a:pathLst>
                <a:path w="332918" h="189674">
                  <a:moveTo>
                    <a:pt x="157226" y="9652"/>
                  </a:moveTo>
                  <a:cubicBezTo>
                    <a:pt x="68110" y="19317"/>
                    <a:pt x="0" y="65278"/>
                    <a:pt x="5093" y="112319"/>
                  </a:cubicBezTo>
                  <a:cubicBezTo>
                    <a:pt x="10198" y="159372"/>
                    <a:pt x="86563" y="189674"/>
                    <a:pt x="175692" y="180022"/>
                  </a:cubicBezTo>
                  <a:cubicBezTo>
                    <a:pt x="264808" y="170358"/>
                    <a:pt x="332918" y="124396"/>
                    <a:pt x="327812" y="77355"/>
                  </a:cubicBezTo>
                  <a:cubicBezTo>
                    <a:pt x="322720" y="30315"/>
                    <a:pt x="246342" y="0"/>
                    <a:pt x="157226" y="9652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Shape 196"/>
            <p:cNvSpPr/>
            <p:nvPr/>
          </p:nvSpPr>
          <p:spPr>
            <a:xfrm>
              <a:off x="2009511" y="1548977"/>
              <a:ext cx="164268" cy="171005"/>
            </a:xfrm>
            <a:custGeom>
              <a:avLst/>
              <a:gdLst/>
              <a:ahLst/>
              <a:cxnLst/>
              <a:rect l="0" t="0" r="0" b="0"/>
              <a:pathLst>
                <a:path w="164268" h="171005">
                  <a:moveTo>
                    <a:pt x="164268" y="0"/>
                  </a:moveTo>
                  <a:lnTo>
                    <a:pt x="164268" y="16318"/>
                  </a:lnTo>
                  <a:lnTo>
                    <a:pt x="106795" y="19179"/>
                  </a:lnTo>
                  <a:cubicBezTo>
                    <a:pt x="51009" y="27422"/>
                    <a:pt x="11173" y="50387"/>
                    <a:pt x="10020" y="78981"/>
                  </a:cubicBezTo>
                  <a:cubicBezTo>
                    <a:pt x="8484" y="117094"/>
                    <a:pt x="76302" y="150775"/>
                    <a:pt x="161493" y="154203"/>
                  </a:cubicBezTo>
                  <a:lnTo>
                    <a:pt x="164268" y="154065"/>
                  </a:lnTo>
                  <a:lnTo>
                    <a:pt x="164268" y="170766"/>
                  </a:lnTo>
                  <a:lnTo>
                    <a:pt x="160642" y="171005"/>
                  </a:lnTo>
                  <a:cubicBezTo>
                    <a:pt x="71069" y="167399"/>
                    <a:pt x="0" y="126149"/>
                    <a:pt x="1905" y="78854"/>
                  </a:cubicBezTo>
                  <a:cubicBezTo>
                    <a:pt x="3334" y="43402"/>
                    <a:pt x="45403" y="14622"/>
                    <a:pt x="104137" y="3970"/>
                  </a:cubicBezTo>
                  <a:lnTo>
                    <a:pt x="164268" y="0"/>
                  </a:ln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Shape 197"/>
            <p:cNvSpPr/>
            <p:nvPr/>
          </p:nvSpPr>
          <p:spPr>
            <a:xfrm>
              <a:off x="2173779" y="1548762"/>
              <a:ext cx="163887" cy="170982"/>
            </a:xfrm>
            <a:custGeom>
              <a:avLst/>
              <a:gdLst/>
              <a:ahLst/>
              <a:cxnLst/>
              <a:rect l="0" t="0" r="0" b="0"/>
              <a:pathLst>
                <a:path w="163887" h="170982">
                  <a:moveTo>
                    <a:pt x="3270" y="0"/>
                  </a:moveTo>
                  <a:cubicBezTo>
                    <a:pt x="92831" y="3620"/>
                    <a:pt x="163887" y="44869"/>
                    <a:pt x="161995" y="92151"/>
                  </a:cubicBezTo>
                  <a:cubicBezTo>
                    <a:pt x="160566" y="127613"/>
                    <a:pt x="118497" y="156395"/>
                    <a:pt x="59768" y="167043"/>
                  </a:cubicBezTo>
                  <a:lnTo>
                    <a:pt x="0" y="170982"/>
                  </a:lnTo>
                  <a:lnTo>
                    <a:pt x="0" y="154281"/>
                  </a:lnTo>
                  <a:lnTo>
                    <a:pt x="57479" y="151415"/>
                  </a:lnTo>
                  <a:cubicBezTo>
                    <a:pt x="113260" y="143170"/>
                    <a:pt x="153095" y="120215"/>
                    <a:pt x="154248" y="91630"/>
                  </a:cubicBezTo>
                  <a:cubicBezTo>
                    <a:pt x="155785" y="53505"/>
                    <a:pt x="87967" y="19825"/>
                    <a:pt x="2788" y="16396"/>
                  </a:cubicBezTo>
                  <a:lnTo>
                    <a:pt x="0" y="16534"/>
                  </a:lnTo>
                  <a:lnTo>
                    <a:pt x="0" y="216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Shape 198"/>
            <p:cNvSpPr/>
            <p:nvPr/>
          </p:nvSpPr>
          <p:spPr>
            <a:xfrm>
              <a:off x="2017994" y="1561715"/>
              <a:ext cx="311569" cy="144894"/>
            </a:xfrm>
            <a:custGeom>
              <a:avLst/>
              <a:gdLst/>
              <a:ahLst/>
              <a:cxnLst/>
              <a:rect l="0" t="0" r="0" b="0"/>
              <a:pathLst>
                <a:path w="311569" h="144894">
                  <a:moveTo>
                    <a:pt x="153010" y="141465"/>
                  </a:moveTo>
                  <a:cubicBezTo>
                    <a:pt x="67818" y="138037"/>
                    <a:pt x="0" y="104356"/>
                    <a:pt x="1537" y="66243"/>
                  </a:cubicBezTo>
                  <a:cubicBezTo>
                    <a:pt x="3073" y="28118"/>
                    <a:pt x="73381" y="0"/>
                    <a:pt x="158572" y="3442"/>
                  </a:cubicBezTo>
                  <a:cubicBezTo>
                    <a:pt x="243751" y="6871"/>
                    <a:pt x="311569" y="40551"/>
                    <a:pt x="310032" y="78677"/>
                  </a:cubicBezTo>
                  <a:cubicBezTo>
                    <a:pt x="308496" y="116789"/>
                    <a:pt x="238189" y="144894"/>
                    <a:pt x="153010" y="141465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Shape 199"/>
            <p:cNvSpPr/>
            <p:nvPr/>
          </p:nvSpPr>
          <p:spPr>
            <a:xfrm>
              <a:off x="2009511" y="1545155"/>
              <a:ext cx="328155" cy="178448"/>
            </a:xfrm>
            <a:custGeom>
              <a:avLst/>
              <a:gdLst/>
              <a:ahLst/>
              <a:cxnLst/>
              <a:rect l="0" t="0" r="0" b="0"/>
              <a:pathLst>
                <a:path w="328155" h="178448">
                  <a:moveTo>
                    <a:pt x="167538" y="3607"/>
                  </a:moveTo>
                  <a:cubicBezTo>
                    <a:pt x="77965" y="0"/>
                    <a:pt x="3810" y="35408"/>
                    <a:pt x="1905" y="82677"/>
                  </a:cubicBezTo>
                  <a:cubicBezTo>
                    <a:pt x="0" y="129972"/>
                    <a:pt x="71069" y="171221"/>
                    <a:pt x="160642" y="174828"/>
                  </a:cubicBezTo>
                  <a:cubicBezTo>
                    <a:pt x="250203" y="178448"/>
                    <a:pt x="324358" y="143040"/>
                    <a:pt x="326263" y="95758"/>
                  </a:cubicBezTo>
                  <a:cubicBezTo>
                    <a:pt x="328155" y="48476"/>
                    <a:pt x="257099" y="7226"/>
                    <a:pt x="167538" y="3607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Shape 201"/>
            <p:cNvSpPr/>
            <p:nvPr/>
          </p:nvSpPr>
          <p:spPr>
            <a:xfrm>
              <a:off x="2402677" y="1433938"/>
              <a:ext cx="32855" cy="10947"/>
            </a:xfrm>
            <a:custGeom>
              <a:avLst/>
              <a:gdLst/>
              <a:ahLst/>
              <a:cxnLst/>
              <a:rect l="0" t="0" r="0" b="0"/>
              <a:pathLst>
                <a:path w="32855" h="10947">
                  <a:moveTo>
                    <a:pt x="32855" y="5474"/>
                  </a:moveTo>
                  <a:cubicBezTo>
                    <a:pt x="32855" y="8496"/>
                    <a:pt x="30925" y="10947"/>
                    <a:pt x="28550" y="10947"/>
                  </a:cubicBezTo>
                  <a:lnTo>
                    <a:pt x="4305" y="10947"/>
                  </a:lnTo>
                  <a:cubicBezTo>
                    <a:pt x="1918" y="10947"/>
                    <a:pt x="0" y="8496"/>
                    <a:pt x="0" y="5474"/>
                  </a:cubicBezTo>
                  <a:cubicBezTo>
                    <a:pt x="0" y="2451"/>
                    <a:pt x="1918" y="0"/>
                    <a:pt x="4305" y="0"/>
                  </a:cubicBezTo>
                  <a:lnTo>
                    <a:pt x="28550" y="0"/>
                  </a:lnTo>
                  <a:cubicBezTo>
                    <a:pt x="30925" y="0"/>
                    <a:pt x="32855" y="2451"/>
                    <a:pt x="32855" y="5474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Shape 202"/>
            <p:cNvSpPr/>
            <p:nvPr/>
          </p:nvSpPr>
          <p:spPr>
            <a:xfrm>
              <a:off x="2402677" y="1423001"/>
              <a:ext cx="32855" cy="10948"/>
            </a:xfrm>
            <a:custGeom>
              <a:avLst/>
              <a:gdLst/>
              <a:ahLst/>
              <a:cxnLst/>
              <a:rect l="0" t="0" r="0" b="0"/>
              <a:pathLst>
                <a:path w="32855" h="10948">
                  <a:moveTo>
                    <a:pt x="4305" y="0"/>
                  </a:moveTo>
                  <a:lnTo>
                    <a:pt x="28550" y="0"/>
                  </a:lnTo>
                  <a:cubicBezTo>
                    <a:pt x="30925" y="0"/>
                    <a:pt x="32855" y="2451"/>
                    <a:pt x="32855" y="5474"/>
                  </a:cubicBezTo>
                  <a:cubicBezTo>
                    <a:pt x="32855" y="8496"/>
                    <a:pt x="30925" y="10948"/>
                    <a:pt x="28550" y="10948"/>
                  </a:cubicBezTo>
                  <a:lnTo>
                    <a:pt x="4305" y="10948"/>
                  </a:lnTo>
                  <a:cubicBezTo>
                    <a:pt x="1918" y="10948"/>
                    <a:pt x="0" y="8496"/>
                    <a:pt x="0" y="5474"/>
                  </a:cubicBezTo>
                  <a:cubicBezTo>
                    <a:pt x="0" y="2451"/>
                    <a:pt x="1918" y="0"/>
                    <a:pt x="4305" y="0"/>
                  </a:cubicBez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Shape 203"/>
            <p:cNvSpPr/>
            <p:nvPr/>
          </p:nvSpPr>
          <p:spPr>
            <a:xfrm>
              <a:off x="2402677" y="1423001"/>
              <a:ext cx="32855" cy="10948"/>
            </a:xfrm>
            <a:custGeom>
              <a:avLst/>
              <a:gdLst/>
              <a:ahLst/>
              <a:cxnLst/>
              <a:rect l="0" t="0" r="0" b="0"/>
              <a:pathLst>
                <a:path w="32855" h="10948">
                  <a:moveTo>
                    <a:pt x="32855" y="5474"/>
                  </a:moveTo>
                  <a:cubicBezTo>
                    <a:pt x="32855" y="8496"/>
                    <a:pt x="30925" y="10948"/>
                    <a:pt x="28550" y="10948"/>
                  </a:cubicBezTo>
                  <a:lnTo>
                    <a:pt x="4305" y="10948"/>
                  </a:lnTo>
                  <a:cubicBezTo>
                    <a:pt x="1918" y="10948"/>
                    <a:pt x="0" y="8496"/>
                    <a:pt x="0" y="5474"/>
                  </a:cubicBezTo>
                  <a:cubicBezTo>
                    <a:pt x="0" y="2451"/>
                    <a:pt x="1918" y="0"/>
                    <a:pt x="4305" y="0"/>
                  </a:cubicBezTo>
                  <a:lnTo>
                    <a:pt x="28550" y="0"/>
                  </a:lnTo>
                  <a:cubicBezTo>
                    <a:pt x="30925" y="0"/>
                    <a:pt x="32855" y="2451"/>
                    <a:pt x="32855" y="5474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Shape 204"/>
            <p:cNvSpPr/>
            <p:nvPr/>
          </p:nvSpPr>
          <p:spPr>
            <a:xfrm>
              <a:off x="2377948" y="1411877"/>
              <a:ext cx="81979" cy="10960"/>
            </a:xfrm>
            <a:custGeom>
              <a:avLst/>
              <a:gdLst/>
              <a:ahLst/>
              <a:cxnLst/>
              <a:rect l="0" t="0" r="0" b="0"/>
              <a:pathLst>
                <a:path w="81979" h="10960">
                  <a:moveTo>
                    <a:pt x="0" y="0"/>
                  </a:moveTo>
                  <a:lnTo>
                    <a:pt x="81979" y="0"/>
                  </a:lnTo>
                  <a:cubicBezTo>
                    <a:pt x="81979" y="0"/>
                    <a:pt x="78651" y="10960"/>
                    <a:pt x="61366" y="10960"/>
                  </a:cubicBezTo>
                  <a:lnTo>
                    <a:pt x="20942" y="10960"/>
                  </a:lnTo>
                  <a:cubicBezTo>
                    <a:pt x="2985" y="10960"/>
                    <a:pt x="0" y="0"/>
                    <a:pt x="0" y="0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Shape 206"/>
            <p:cNvSpPr/>
            <p:nvPr/>
          </p:nvSpPr>
          <p:spPr>
            <a:xfrm>
              <a:off x="2312854" y="990335"/>
              <a:ext cx="200241" cy="420891"/>
            </a:xfrm>
            <a:custGeom>
              <a:avLst/>
              <a:gdLst/>
              <a:ahLst/>
              <a:cxnLst/>
              <a:rect l="0" t="0" r="0" b="0"/>
              <a:pathLst>
                <a:path w="200241" h="420891">
                  <a:moveTo>
                    <a:pt x="200241" y="404647"/>
                  </a:moveTo>
                  <a:cubicBezTo>
                    <a:pt x="200241" y="413614"/>
                    <a:pt x="192976" y="420891"/>
                    <a:pt x="183997" y="420891"/>
                  </a:cubicBezTo>
                  <a:lnTo>
                    <a:pt x="25870" y="420891"/>
                  </a:lnTo>
                  <a:cubicBezTo>
                    <a:pt x="16904" y="420891"/>
                    <a:pt x="9639" y="413614"/>
                    <a:pt x="9639" y="404647"/>
                  </a:cubicBezTo>
                  <a:cubicBezTo>
                    <a:pt x="9639" y="404647"/>
                    <a:pt x="0" y="310287"/>
                    <a:pt x="0" y="200736"/>
                  </a:cubicBezTo>
                  <a:cubicBezTo>
                    <a:pt x="0" y="91186"/>
                    <a:pt x="9639" y="16243"/>
                    <a:pt x="9639" y="16243"/>
                  </a:cubicBezTo>
                  <a:cubicBezTo>
                    <a:pt x="9639" y="7264"/>
                    <a:pt x="16904" y="0"/>
                    <a:pt x="25870" y="0"/>
                  </a:cubicBezTo>
                  <a:lnTo>
                    <a:pt x="183997" y="0"/>
                  </a:lnTo>
                  <a:cubicBezTo>
                    <a:pt x="192976" y="0"/>
                    <a:pt x="200241" y="7264"/>
                    <a:pt x="200241" y="16243"/>
                  </a:cubicBezTo>
                  <a:lnTo>
                    <a:pt x="200241" y="404647"/>
                  </a:ln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Shape 207"/>
            <p:cNvSpPr/>
            <p:nvPr/>
          </p:nvSpPr>
          <p:spPr>
            <a:xfrm>
              <a:off x="2516036" y="1012915"/>
              <a:ext cx="19291" cy="146444"/>
            </a:xfrm>
            <a:custGeom>
              <a:avLst/>
              <a:gdLst/>
              <a:ahLst/>
              <a:cxnLst/>
              <a:rect l="0" t="0" r="0" b="0"/>
              <a:pathLst>
                <a:path w="19291" h="146444">
                  <a:moveTo>
                    <a:pt x="0" y="0"/>
                  </a:moveTo>
                  <a:lnTo>
                    <a:pt x="10986" y="0"/>
                  </a:lnTo>
                  <a:cubicBezTo>
                    <a:pt x="15570" y="0"/>
                    <a:pt x="19291" y="3721"/>
                    <a:pt x="19291" y="8306"/>
                  </a:cubicBezTo>
                  <a:lnTo>
                    <a:pt x="19291" y="138151"/>
                  </a:lnTo>
                  <a:cubicBezTo>
                    <a:pt x="19291" y="142735"/>
                    <a:pt x="15570" y="146444"/>
                    <a:pt x="10986" y="146444"/>
                  </a:cubicBezTo>
                  <a:lnTo>
                    <a:pt x="0" y="1464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Shape 208"/>
            <p:cNvSpPr/>
            <p:nvPr/>
          </p:nvSpPr>
          <p:spPr>
            <a:xfrm>
              <a:off x="2047669" y="1771777"/>
              <a:ext cx="17272" cy="33350"/>
            </a:xfrm>
            <a:custGeom>
              <a:avLst/>
              <a:gdLst/>
              <a:ahLst/>
              <a:cxnLst/>
              <a:rect l="0" t="0" r="0" b="0"/>
              <a:pathLst>
                <a:path w="17272" h="33350">
                  <a:moveTo>
                    <a:pt x="4877" y="686"/>
                  </a:moveTo>
                  <a:cubicBezTo>
                    <a:pt x="7823" y="0"/>
                    <a:pt x="10655" y="1320"/>
                    <a:pt x="11201" y="3619"/>
                  </a:cubicBezTo>
                  <a:lnTo>
                    <a:pt x="16726" y="27203"/>
                  </a:lnTo>
                  <a:cubicBezTo>
                    <a:pt x="17272" y="29527"/>
                    <a:pt x="15316" y="31966"/>
                    <a:pt x="12383" y="32651"/>
                  </a:cubicBezTo>
                  <a:cubicBezTo>
                    <a:pt x="9436" y="33350"/>
                    <a:pt x="6617" y="32029"/>
                    <a:pt x="6071" y="29705"/>
                  </a:cubicBezTo>
                  <a:lnTo>
                    <a:pt x="546" y="6121"/>
                  </a:lnTo>
                  <a:cubicBezTo>
                    <a:pt x="0" y="3823"/>
                    <a:pt x="1943" y="1371"/>
                    <a:pt x="4877" y="686"/>
                  </a:cubicBezTo>
                  <a:close/>
                </a:path>
              </a:pathLst>
            </a:custGeom>
            <a:solidFill>
              <a:srgbClr val="FFFFFF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Shape 209"/>
            <p:cNvSpPr/>
            <p:nvPr/>
          </p:nvSpPr>
          <p:spPr>
            <a:xfrm>
              <a:off x="2047669" y="1771777"/>
              <a:ext cx="17272" cy="33350"/>
            </a:xfrm>
            <a:custGeom>
              <a:avLst/>
              <a:gdLst/>
              <a:ahLst/>
              <a:cxnLst/>
              <a:rect l="0" t="0" r="0" b="0"/>
              <a:pathLst>
                <a:path w="17272" h="33350">
                  <a:moveTo>
                    <a:pt x="4877" y="686"/>
                  </a:moveTo>
                  <a:cubicBezTo>
                    <a:pt x="7823" y="0"/>
                    <a:pt x="10655" y="1320"/>
                    <a:pt x="11201" y="3619"/>
                  </a:cubicBezTo>
                  <a:lnTo>
                    <a:pt x="16726" y="27203"/>
                  </a:lnTo>
                  <a:cubicBezTo>
                    <a:pt x="17272" y="29527"/>
                    <a:pt x="15316" y="31966"/>
                    <a:pt x="12383" y="32651"/>
                  </a:cubicBezTo>
                  <a:cubicBezTo>
                    <a:pt x="9436" y="33350"/>
                    <a:pt x="6617" y="32029"/>
                    <a:pt x="6071" y="29705"/>
                  </a:cubicBezTo>
                  <a:lnTo>
                    <a:pt x="546" y="6121"/>
                  </a:lnTo>
                  <a:cubicBezTo>
                    <a:pt x="0" y="3823"/>
                    <a:pt x="1943" y="1371"/>
                    <a:pt x="4877" y="686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Shape 210"/>
            <p:cNvSpPr/>
            <p:nvPr/>
          </p:nvSpPr>
          <p:spPr>
            <a:xfrm>
              <a:off x="2037032" y="1774271"/>
              <a:ext cx="17259" cy="33350"/>
            </a:xfrm>
            <a:custGeom>
              <a:avLst/>
              <a:gdLst/>
              <a:ahLst/>
              <a:cxnLst/>
              <a:rect l="0" t="0" r="0" b="0"/>
              <a:pathLst>
                <a:path w="17259" h="33350">
                  <a:moveTo>
                    <a:pt x="4877" y="686"/>
                  </a:moveTo>
                  <a:cubicBezTo>
                    <a:pt x="7823" y="0"/>
                    <a:pt x="10643" y="1320"/>
                    <a:pt x="11189" y="3632"/>
                  </a:cubicBezTo>
                  <a:lnTo>
                    <a:pt x="16726" y="27203"/>
                  </a:lnTo>
                  <a:cubicBezTo>
                    <a:pt x="17259" y="29527"/>
                    <a:pt x="15316" y="31966"/>
                    <a:pt x="12370" y="32651"/>
                  </a:cubicBezTo>
                  <a:cubicBezTo>
                    <a:pt x="9436" y="33350"/>
                    <a:pt x="6604" y="32029"/>
                    <a:pt x="6071" y="29705"/>
                  </a:cubicBezTo>
                  <a:lnTo>
                    <a:pt x="533" y="6121"/>
                  </a:lnTo>
                  <a:cubicBezTo>
                    <a:pt x="0" y="3823"/>
                    <a:pt x="1931" y="1371"/>
                    <a:pt x="4877" y="686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Shape 211"/>
            <p:cNvSpPr/>
            <p:nvPr/>
          </p:nvSpPr>
          <p:spPr>
            <a:xfrm>
              <a:off x="2026374" y="1776767"/>
              <a:ext cx="17272" cy="33350"/>
            </a:xfrm>
            <a:custGeom>
              <a:avLst/>
              <a:gdLst/>
              <a:ahLst/>
              <a:cxnLst/>
              <a:rect l="0" t="0" r="0" b="0"/>
              <a:pathLst>
                <a:path w="17272" h="33350">
                  <a:moveTo>
                    <a:pt x="4889" y="686"/>
                  </a:moveTo>
                  <a:cubicBezTo>
                    <a:pt x="7836" y="0"/>
                    <a:pt x="10655" y="1320"/>
                    <a:pt x="11189" y="3632"/>
                  </a:cubicBezTo>
                  <a:lnTo>
                    <a:pt x="16726" y="27216"/>
                  </a:lnTo>
                  <a:cubicBezTo>
                    <a:pt x="17272" y="29527"/>
                    <a:pt x="15329" y="31966"/>
                    <a:pt x="12382" y="32651"/>
                  </a:cubicBezTo>
                  <a:cubicBezTo>
                    <a:pt x="9436" y="33350"/>
                    <a:pt x="6617" y="32029"/>
                    <a:pt x="6071" y="29705"/>
                  </a:cubicBezTo>
                  <a:lnTo>
                    <a:pt x="546" y="6121"/>
                  </a:lnTo>
                  <a:cubicBezTo>
                    <a:pt x="0" y="3823"/>
                    <a:pt x="1943" y="1371"/>
                    <a:pt x="4889" y="686"/>
                  </a:cubicBez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Shape 212"/>
            <p:cNvSpPr/>
            <p:nvPr/>
          </p:nvSpPr>
          <p:spPr>
            <a:xfrm>
              <a:off x="1937259" y="1773931"/>
              <a:ext cx="97015" cy="62103"/>
            </a:xfrm>
            <a:custGeom>
              <a:avLst/>
              <a:gdLst/>
              <a:ahLst/>
              <a:cxnLst/>
              <a:rect l="0" t="0" r="0" b="0"/>
              <a:pathLst>
                <a:path w="97015" h="62103">
                  <a:moveTo>
                    <a:pt x="96596" y="38557"/>
                  </a:moveTo>
                  <a:cubicBezTo>
                    <a:pt x="97015" y="40374"/>
                    <a:pt x="95898" y="42190"/>
                    <a:pt x="94082" y="42621"/>
                  </a:cubicBezTo>
                  <a:lnTo>
                    <a:pt x="12840" y="61671"/>
                  </a:lnTo>
                  <a:cubicBezTo>
                    <a:pt x="11011" y="62103"/>
                    <a:pt x="9195" y="60973"/>
                    <a:pt x="8763" y="59157"/>
                  </a:cubicBezTo>
                  <a:lnTo>
                    <a:pt x="419" y="23559"/>
                  </a:lnTo>
                  <a:cubicBezTo>
                    <a:pt x="0" y="21730"/>
                    <a:pt x="1118" y="19914"/>
                    <a:pt x="2947" y="19482"/>
                  </a:cubicBezTo>
                  <a:lnTo>
                    <a:pt x="84188" y="432"/>
                  </a:lnTo>
                  <a:cubicBezTo>
                    <a:pt x="86004" y="0"/>
                    <a:pt x="87821" y="1131"/>
                    <a:pt x="88252" y="2959"/>
                  </a:cubicBezTo>
                  <a:lnTo>
                    <a:pt x="96596" y="38557"/>
                  </a:ln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Shape 213"/>
            <p:cNvSpPr/>
            <p:nvPr/>
          </p:nvSpPr>
          <p:spPr>
            <a:xfrm>
              <a:off x="1901325" y="1806579"/>
              <a:ext cx="41211" cy="20625"/>
            </a:xfrm>
            <a:custGeom>
              <a:avLst/>
              <a:gdLst/>
              <a:ahLst/>
              <a:cxnLst/>
              <a:rect l="0" t="0" r="0" b="0"/>
              <a:pathLst>
                <a:path w="41211" h="20625">
                  <a:moveTo>
                    <a:pt x="0" y="9030"/>
                  </a:moveTo>
                  <a:lnTo>
                    <a:pt x="2718" y="20625"/>
                  </a:lnTo>
                  <a:lnTo>
                    <a:pt x="41211" y="11608"/>
                  </a:lnTo>
                  <a:lnTo>
                    <a:pt x="38494" y="0"/>
                  </a:lnTo>
                  <a:lnTo>
                    <a:pt x="0" y="9030"/>
                  </a:ln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Shape 214"/>
            <p:cNvSpPr/>
            <p:nvPr/>
          </p:nvSpPr>
          <p:spPr>
            <a:xfrm>
              <a:off x="1904048" y="1818190"/>
              <a:ext cx="39853" cy="14834"/>
            </a:xfrm>
            <a:custGeom>
              <a:avLst/>
              <a:gdLst/>
              <a:ahLst/>
              <a:cxnLst/>
              <a:rect l="0" t="0" r="0" b="0"/>
              <a:pathLst>
                <a:path w="39853" h="14834">
                  <a:moveTo>
                    <a:pt x="0" y="9030"/>
                  </a:moveTo>
                  <a:lnTo>
                    <a:pt x="1359" y="14834"/>
                  </a:lnTo>
                  <a:lnTo>
                    <a:pt x="39853" y="5804"/>
                  </a:lnTo>
                  <a:lnTo>
                    <a:pt x="38494" y="0"/>
                  </a:lnTo>
                  <a:lnTo>
                    <a:pt x="0" y="9030"/>
                  </a:ln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Shape 215"/>
            <p:cNvSpPr/>
            <p:nvPr/>
          </p:nvSpPr>
          <p:spPr>
            <a:xfrm>
              <a:off x="2535325" y="1057431"/>
              <a:ext cx="90335" cy="52235"/>
            </a:xfrm>
            <a:custGeom>
              <a:avLst/>
              <a:gdLst/>
              <a:ahLst/>
              <a:cxnLst/>
              <a:rect l="0" t="0" r="0" b="0"/>
              <a:pathLst>
                <a:path w="90335" h="52235">
                  <a:moveTo>
                    <a:pt x="0" y="52235"/>
                  </a:moveTo>
                  <a:lnTo>
                    <a:pt x="75463" y="52235"/>
                  </a:lnTo>
                  <a:cubicBezTo>
                    <a:pt x="75463" y="52235"/>
                    <a:pt x="90335" y="29210"/>
                    <a:pt x="87884" y="22530"/>
                  </a:cubicBezTo>
                  <a:cubicBezTo>
                    <a:pt x="86360" y="18415"/>
                    <a:pt x="84150" y="14707"/>
                    <a:pt x="84150" y="14707"/>
                  </a:cubicBezTo>
                  <a:lnTo>
                    <a:pt x="76035" y="0"/>
                  </a:lnTo>
                  <a:lnTo>
                    <a:pt x="0" y="0"/>
                  </a:lnTo>
                  <a:lnTo>
                    <a:pt x="0" y="52235"/>
                  </a:lnTo>
                  <a:close/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Shape 216"/>
            <p:cNvSpPr/>
            <p:nvPr/>
          </p:nvSpPr>
          <p:spPr>
            <a:xfrm>
              <a:off x="2535325" y="1081217"/>
              <a:ext cx="88125" cy="0"/>
            </a:xfrm>
            <a:custGeom>
              <a:avLst/>
              <a:gdLst/>
              <a:ahLst/>
              <a:cxnLst/>
              <a:rect l="0" t="0" r="0" b="0"/>
              <a:pathLst>
                <a:path w="88125">
                  <a:moveTo>
                    <a:pt x="0" y="0"/>
                  </a:moveTo>
                  <a:lnTo>
                    <a:pt x="88125" y="0"/>
                  </a:lnTo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Shape 217"/>
            <p:cNvSpPr/>
            <p:nvPr/>
          </p:nvSpPr>
          <p:spPr>
            <a:xfrm>
              <a:off x="2619469" y="1072137"/>
              <a:ext cx="93942" cy="22200"/>
            </a:xfrm>
            <a:custGeom>
              <a:avLst/>
              <a:gdLst/>
              <a:ahLst/>
              <a:cxnLst/>
              <a:rect l="0" t="0" r="0" b="0"/>
              <a:pathLst>
                <a:path w="93942" h="22200">
                  <a:moveTo>
                    <a:pt x="0" y="0"/>
                  </a:moveTo>
                  <a:lnTo>
                    <a:pt x="79362" y="0"/>
                  </a:lnTo>
                  <a:cubicBezTo>
                    <a:pt x="79362" y="0"/>
                    <a:pt x="93942" y="10541"/>
                    <a:pt x="79362" y="22200"/>
                  </a:cubicBezTo>
                  <a:lnTo>
                    <a:pt x="0" y="22200"/>
                  </a:lnTo>
                </a:path>
              </a:pathLst>
            </a:custGeom>
            <a:noFill/>
            <a:ln w="3505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Rectangle 235"/>
            <p:cNvSpPr/>
            <p:nvPr/>
          </p:nvSpPr>
          <p:spPr>
            <a:xfrm>
              <a:off x="-1294777" y="1076337"/>
              <a:ext cx="1880868" cy="5503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 dirty="0">
                  <a:solidFill>
                    <a:srgbClr val="A3568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ПОДСТАВКА ДЛЯ ЗАРЯДКИ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28"/>
            <p:cNvSpPr/>
            <p:nvPr/>
          </p:nvSpPr>
          <p:spPr>
            <a:xfrm>
              <a:off x="-1284697" y="1221163"/>
              <a:ext cx="2010591" cy="2729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 spc="1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хранения </a:t>
              </a:r>
              <a:r>
                <a:rPr lang="ru-RU" sz="700" spc="1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700" spc="1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зарядки устройства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239"/>
            <p:cNvSpPr/>
            <p:nvPr/>
          </p:nvSpPr>
          <p:spPr>
            <a:xfrm>
              <a:off x="-1222764" y="-148658"/>
              <a:ext cx="1671893" cy="5647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 dirty="0">
                  <a:solidFill>
                    <a:srgbClr val="A3568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КОНТАКТНЫЙ </a:t>
              </a:r>
              <a:r>
                <a:rPr lang="ru-RU" sz="700" dirty="0" smtClean="0">
                  <a:solidFill>
                    <a:srgbClr val="A3568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ФИОЛЕТОВЫЙ </a:t>
              </a:r>
              <a:r>
                <a:rPr lang="ru-RU" sz="700" dirty="0" smtClean="0">
                  <a:solidFill>
                    <a:srgbClr val="A3568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СВЕТ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29"/>
            <p:cNvSpPr/>
            <p:nvPr/>
          </p:nvSpPr>
          <p:spPr>
            <a:xfrm>
              <a:off x="-1241806" y="134182"/>
              <a:ext cx="2136504" cy="6593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 spc="1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Светится </a:t>
              </a:r>
              <a:r>
                <a:rPr lang="ru-RU" sz="700" spc="5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 </a:t>
              </a:r>
              <a:r>
                <a:rPr lang="ru-RU" sz="700" spc="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соприкосновении с кожей и скольжении 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241"/>
            <p:cNvSpPr/>
            <p:nvPr/>
          </p:nvSpPr>
          <p:spPr>
            <a:xfrm>
              <a:off x="711326" y="497817"/>
              <a:ext cx="29137" cy="1202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6" name="Rectangle 243"/>
            <p:cNvSpPr/>
            <p:nvPr/>
          </p:nvSpPr>
          <p:spPr>
            <a:xfrm>
              <a:off x="711326" y="618467"/>
              <a:ext cx="29137" cy="1202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7" name="Rectangle 245"/>
            <p:cNvSpPr/>
            <p:nvPr/>
          </p:nvSpPr>
          <p:spPr>
            <a:xfrm>
              <a:off x="2506258" y="-86936"/>
              <a:ext cx="1810837" cy="2338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 dirty="0">
                  <a:solidFill>
                    <a:srgbClr val="A3568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ДИСПЛЕЙ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246"/>
            <p:cNvSpPr/>
            <p:nvPr/>
          </p:nvSpPr>
          <p:spPr>
            <a:xfrm>
              <a:off x="2512842" y="134183"/>
              <a:ext cx="3273703" cy="2533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>
                  <a:solidFill>
                    <a:srgbClr val="A3568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ЛАЗЕРНАЯ ГОЛОВКА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247"/>
            <p:cNvSpPr/>
            <p:nvPr/>
          </p:nvSpPr>
          <p:spPr>
            <a:xfrm>
              <a:off x="2512844" y="264542"/>
              <a:ext cx="2794693" cy="3614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 spc="1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Испускает лазерный свет во время процедуры омоложения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249"/>
            <p:cNvSpPr/>
            <p:nvPr/>
          </p:nvSpPr>
          <p:spPr>
            <a:xfrm>
              <a:off x="3025576" y="740892"/>
              <a:ext cx="2154839" cy="2893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>
                  <a:solidFill>
                    <a:srgbClr val="A3568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СЕТЕВОЙ ПРОВОД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250"/>
            <p:cNvSpPr/>
            <p:nvPr/>
          </p:nvSpPr>
          <p:spPr>
            <a:xfrm>
              <a:off x="3607096" y="738095"/>
              <a:ext cx="29137" cy="1246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A3568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252"/>
            <p:cNvSpPr/>
            <p:nvPr/>
          </p:nvSpPr>
          <p:spPr>
            <a:xfrm>
              <a:off x="2998205" y="869789"/>
              <a:ext cx="2066206" cy="5172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соединения подставки с электрической розеткой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254"/>
            <p:cNvSpPr/>
            <p:nvPr/>
          </p:nvSpPr>
          <p:spPr>
            <a:xfrm>
              <a:off x="3672667" y="1101067"/>
              <a:ext cx="29137" cy="1202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Shape 292"/>
            <p:cNvSpPr/>
            <p:nvPr/>
          </p:nvSpPr>
          <p:spPr>
            <a:xfrm>
              <a:off x="1889860" y="224556"/>
              <a:ext cx="465417" cy="74930"/>
            </a:xfrm>
            <a:custGeom>
              <a:avLst/>
              <a:gdLst/>
              <a:ahLst/>
              <a:cxnLst/>
              <a:rect l="0" t="0" r="0" b="0"/>
              <a:pathLst>
                <a:path w="465417" h="74930">
                  <a:moveTo>
                    <a:pt x="465417" y="7493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custDash>
                <a:ds d="1" sp="200600"/>
              </a:custDash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Shape 293"/>
            <p:cNvSpPr/>
            <p:nvPr/>
          </p:nvSpPr>
          <p:spPr>
            <a:xfrm>
              <a:off x="2380435" y="30353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Shape 294"/>
            <p:cNvSpPr/>
            <p:nvPr/>
          </p:nvSpPr>
          <p:spPr>
            <a:xfrm>
              <a:off x="1877286" y="22253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Shape 295"/>
            <p:cNvSpPr/>
            <p:nvPr/>
          </p:nvSpPr>
          <p:spPr>
            <a:xfrm rot="20052267">
              <a:off x="707158" y="1027480"/>
              <a:ext cx="704855" cy="530090"/>
            </a:xfrm>
            <a:custGeom>
              <a:avLst/>
              <a:gdLst/>
              <a:ahLst/>
              <a:cxnLst/>
              <a:rect l="0" t="0" r="0" b="0"/>
              <a:pathLst>
                <a:path w="536753" h="481774">
                  <a:moveTo>
                    <a:pt x="0" y="0"/>
                  </a:moveTo>
                  <a:lnTo>
                    <a:pt x="536753" y="481774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custDash>
                <a:ds d="1" sp="199300"/>
              </a:custDash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Shape 296"/>
            <p:cNvSpPr/>
            <p:nvPr/>
          </p:nvSpPr>
          <p:spPr>
            <a:xfrm>
              <a:off x="862287" y="102947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Shape 297"/>
            <p:cNvSpPr/>
            <p:nvPr/>
          </p:nvSpPr>
          <p:spPr>
            <a:xfrm>
              <a:off x="1427284" y="153660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Shape 298"/>
            <p:cNvSpPr/>
            <p:nvPr/>
          </p:nvSpPr>
          <p:spPr>
            <a:xfrm>
              <a:off x="2444567" y="793513"/>
              <a:ext cx="468058" cy="218935"/>
            </a:xfrm>
            <a:custGeom>
              <a:avLst/>
              <a:gdLst/>
              <a:ahLst/>
              <a:cxnLst/>
              <a:rect l="0" t="0" r="0" b="0"/>
              <a:pathLst>
                <a:path w="468058" h="218935">
                  <a:moveTo>
                    <a:pt x="0" y="218935"/>
                  </a:moveTo>
                  <a:lnTo>
                    <a:pt x="468058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custDash>
                <a:ds d="1" sp="198500"/>
              </a:custDash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Shape 299"/>
            <p:cNvSpPr/>
            <p:nvPr/>
          </p:nvSpPr>
          <p:spPr>
            <a:xfrm>
              <a:off x="2421735" y="102312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Shape 300"/>
            <p:cNvSpPr/>
            <p:nvPr/>
          </p:nvSpPr>
          <p:spPr>
            <a:xfrm>
              <a:off x="2924033" y="78816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Shape 301"/>
            <p:cNvSpPr/>
            <p:nvPr/>
          </p:nvSpPr>
          <p:spPr>
            <a:xfrm rot="1549092">
              <a:off x="710213" y="36048"/>
              <a:ext cx="789724" cy="199835"/>
            </a:xfrm>
            <a:custGeom>
              <a:avLst/>
              <a:gdLst/>
              <a:ahLst/>
              <a:cxnLst/>
              <a:rect l="0" t="0" r="0" b="0"/>
              <a:pathLst>
                <a:path w="789724" h="199835">
                  <a:moveTo>
                    <a:pt x="0" y="199835"/>
                  </a:moveTo>
                  <a:lnTo>
                    <a:pt x="789724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custDash>
                <a:ds d="1" sp="197400"/>
              </a:custDash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Shape 302"/>
            <p:cNvSpPr/>
            <p:nvPr/>
          </p:nvSpPr>
          <p:spPr>
            <a:xfrm>
              <a:off x="769949" y="41860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Shape 303"/>
            <p:cNvSpPr/>
            <p:nvPr/>
          </p:nvSpPr>
          <p:spPr>
            <a:xfrm>
              <a:off x="1596122" y="20954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Shape 304"/>
            <p:cNvSpPr/>
            <p:nvPr/>
          </p:nvSpPr>
          <p:spPr>
            <a:xfrm>
              <a:off x="1785101" y="62623"/>
              <a:ext cx="570001" cy="12852"/>
            </a:xfrm>
            <a:custGeom>
              <a:avLst/>
              <a:gdLst/>
              <a:ahLst/>
              <a:cxnLst/>
              <a:rect l="0" t="0" r="0" b="0"/>
              <a:pathLst>
                <a:path w="570001" h="12852">
                  <a:moveTo>
                    <a:pt x="570001" y="0"/>
                  </a:moveTo>
                  <a:lnTo>
                    <a:pt x="0" y="12852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custDash>
                <a:ds d="1" sp="199500"/>
              </a:custDash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Shape 305"/>
            <p:cNvSpPr/>
            <p:nvPr/>
          </p:nvSpPr>
          <p:spPr>
            <a:xfrm>
              <a:off x="2380435" y="6205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Shape 306"/>
            <p:cNvSpPr/>
            <p:nvPr/>
          </p:nvSpPr>
          <p:spPr>
            <a:xfrm>
              <a:off x="1772435" y="757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 algn="ctr">
              <a:solidFill>
                <a:srgbClr val="979797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54" y="4053789"/>
            <a:ext cx="147536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947"/>
          <a:stretch/>
        </p:blipFill>
        <p:spPr>
          <a:xfrm>
            <a:off x="1350333" y="640877"/>
            <a:ext cx="2193073" cy="3098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851" y="312659"/>
            <a:ext cx="1380634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 БЛОКИРОВКИ</a:t>
            </a:r>
            <a:r>
              <a:rPr lang="en-US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277" y="584786"/>
            <a:ext cx="1082642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Загорается, если устройство заблокировано</a:t>
            </a:r>
            <a:r>
              <a:rPr lang="ru-RU" sz="800" spc="4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79"/>
          <p:cNvSpPr/>
          <p:nvPr/>
        </p:nvSpPr>
        <p:spPr>
          <a:xfrm>
            <a:off x="2144887" y="103673"/>
            <a:ext cx="1176655" cy="1498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009" y="1162711"/>
            <a:ext cx="1180953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 ОКОНЧАНИЯ СЕАНСА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088" y="1444289"/>
            <a:ext cx="1093321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spc="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Загорается, когда сеанс закончен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68" y="3396416"/>
            <a:ext cx="547855" cy="12146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8755" y="2045929"/>
            <a:ext cx="1491114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КНОПКА </a:t>
            </a:r>
            <a:r>
              <a:rPr lang="ru-RU" sz="8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ВКЛ/ВЫКЛ ПИТАНИЯ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755" y="2205317"/>
            <a:ext cx="1509730" cy="61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spc="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включения/выключения устройства. А также для выбора необходимого уровня </a:t>
            </a:r>
            <a:r>
              <a:rPr lang="ru-RU" sz="800" spc="1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обработки кожи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7"/>
          <p:cNvSpPr/>
          <p:nvPr/>
        </p:nvSpPr>
        <p:spPr>
          <a:xfrm>
            <a:off x="3523971" y="584786"/>
            <a:ext cx="1241519" cy="2809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 НЕИСПРАВНОСТИ УСТРОЙСТВА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1236" y="810360"/>
            <a:ext cx="1260608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Загорается, если устройство неисправно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2223" y="1638573"/>
            <a:ext cx="1238635" cy="32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 УРОВНЯ ИНТЕНСИВНОСТИ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2223" y="1914238"/>
            <a:ext cx="1025237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какой выбран уровень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2713" y="2863216"/>
            <a:ext cx="1345240" cy="202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 ЗАРЯДА БАТАРЕИ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2713" y="2991675"/>
            <a:ext cx="1567775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Загорается, если заряд батареи низкий. Мигает, когда устройство заряжается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3072" y="3531812"/>
            <a:ext cx="2428875" cy="2076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БЛОКИРОВКИ УСТРОЙСТВА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66023" y="3689793"/>
            <a:ext cx="3125821" cy="114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устройство заблокировано, оно не включается.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 значок замка загорается при нажатии на кнопку питания.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блокировки устройства: Сначала включите устройство.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нажмите кнопку питания и удерживайте в течение нескольких секунд, пока значок замка не загорится на дисплее. Для снятия блокировки устройства: Нажмите и удерживайте кнопку питания до тех пор, пока не услышите четыре звуковых сигнала. Затем кнопку питания.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88" y="245328"/>
            <a:ext cx="2428875" cy="2683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040" indent="-6350" algn="just">
              <a:lnSpc>
                <a:spcPct val="110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 ТЕМ, КАК ИСПОЛЬЗОВАТЬ</a:t>
            </a:r>
            <a:endParaRPr lang="ru-RU" sz="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040" indent="-6350" algn="just">
              <a:lnSpc>
                <a:spcPct val="110000"/>
              </a:lnSpc>
              <a:spcAft>
                <a:spcPts val="835"/>
              </a:spcAft>
            </a:pPr>
            <a:r>
              <a:rPr lang="en-US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</a:t>
            </a: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</a:t>
            </a: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В ПЕРВЫЙ РАЗ</a:t>
            </a:r>
            <a:endParaRPr lang="ru-RU" sz="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" indent="-6350" algn="just">
              <a:lnSpc>
                <a:spcPct val="110000"/>
              </a:lnSpc>
              <a:spcAft>
                <a:spcPts val="18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ЗАРЯДИТЕ ВАШЕ УСТРОЙСТВО</a:t>
            </a:r>
            <a:r>
              <a:rPr lang="en-US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TRIA AGE-DEFYING LASER</a:t>
            </a:r>
            <a:endParaRPr lang="ru-RU" sz="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" lvl="0" indent="-342900" algn="just" fontAlgn="base">
              <a:lnSpc>
                <a:spcPct val="107000"/>
              </a:lnSpc>
              <a:spcAft>
                <a:spcPts val="15"/>
              </a:spcAft>
              <a:buClr>
                <a:srgbClr val="A35683"/>
              </a:buClr>
              <a:buSzPts val="600"/>
              <a:buFont typeface="Arial" panose="020B0604020202020204" pitchFamily="34" charset="0"/>
              <a:buChar char="•"/>
            </a:pP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Вставьте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 </a:t>
            </a: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блок питания и зарядную подставку. Затем подключите блок питания к розетке.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9525" lvl="0" indent="-342900" algn="just" fontAlgn="base">
              <a:lnSpc>
                <a:spcPct val="107000"/>
              </a:lnSpc>
              <a:spcAft>
                <a:spcPts val="15"/>
              </a:spcAft>
              <a:buClr>
                <a:srgbClr val="A35683"/>
              </a:buClr>
              <a:buSzPts val="600"/>
              <a:buFont typeface="Arial" panose="020B0604020202020204" pitchFamily="34" charset="0"/>
              <a:buChar char="•"/>
            </a:pP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Поместите устройство </a:t>
            </a:r>
            <a:r>
              <a:rPr lang="en-US" sz="800" u="none" strike="noStrike" dirty="0" err="1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</a:t>
            </a:r>
            <a:r>
              <a:rPr lang="en-US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</a:t>
            </a: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 </a:t>
            </a: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зарядную подставку.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9525" lvl="0" indent="-342900" algn="just" fontAlgn="base">
              <a:lnSpc>
                <a:spcPct val="107000"/>
              </a:lnSpc>
              <a:spcAft>
                <a:spcPts val="0"/>
              </a:spcAft>
              <a:buClr>
                <a:srgbClr val="A35683"/>
              </a:buClr>
              <a:buSzPts val="600"/>
              <a:buFont typeface="Arial" panose="020B0604020202020204" pitchFamily="34" charset="0"/>
              <a:buChar char="•"/>
            </a:pP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Когда устройство </a:t>
            </a:r>
            <a:r>
              <a:rPr lang="en-US" sz="800" u="none" strike="noStrike" dirty="0" err="1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</a:t>
            </a:r>
            <a:r>
              <a:rPr lang="en-US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</a:t>
            </a: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 </a:t>
            </a: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начнет заряжаться, индикатор зарядки батареи начнет мигать. Когда закончится полная зарядка устройства (около 2½ часов), индикатор погаснет.</a:t>
            </a:r>
            <a:endParaRPr lang="ru-RU" sz="2400" u="none" strike="noStrike" dirty="0" smtClean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9525" lvl="0" indent="-342900" algn="just" fontAlgn="base">
              <a:lnSpc>
                <a:spcPct val="107000"/>
              </a:lnSpc>
              <a:spcAft>
                <a:spcPts val="405"/>
              </a:spcAft>
              <a:buClr>
                <a:srgbClr val="A35683"/>
              </a:buClr>
              <a:buSzPts val="600"/>
              <a:buFont typeface="Arial" panose="020B0604020202020204" pitchFamily="34" charset="0"/>
              <a:buChar char="•"/>
            </a:pP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Вашего удобства, Ваше устройство </a:t>
            </a:r>
            <a:r>
              <a:rPr lang="en-US" sz="800" u="none" strike="noStrike" dirty="0" err="1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</a:t>
            </a:r>
            <a:r>
              <a:rPr lang="en-US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</a:t>
            </a: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 </a:t>
            </a: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 храниться в зарядной подставке все время между процедурами. Это гарантирует, что прибор всегда будет полностью заряжен и готов к следующему сеансу.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1" y="3085136"/>
            <a:ext cx="1419860" cy="13950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76293" y="140529"/>
            <a:ext cx="2007219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indent="-6350" algn="just">
              <a:lnSpc>
                <a:spcPct val="110000"/>
              </a:lnSpc>
              <a:spcAft>
                <a:spcPts val="18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СМОТРИТЕ ВИДЕО КАК ПОЛЬЗОВАТЬСЯ УСТРОЙСТВОМ</a:t>
            </a:r>
            <a:endParaRPr lang="ru-RU" sz="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27940" indent="-6350" algn="just">
              <a:lnSpc>
                <a:spcPct val="107000"/>
              </a:lnSpc>
              <a:spcAft>
                <a:spcPts val="1895"/>
              </a:spcAft>
            </a:pPr>
            <a:r>
              <a:rPr lang="ru-RU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Посетите наш сайт для получения полезной информации и методов использования вашего </a:t>
            </a:r>
            <a:r>
              <a:rPr lang="en-US" sz="800" dirty="0" err="1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</a:t>
            </a:r>
            <a:r>
              <a:rPr lang="en-US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</a:t>
            </a:r>
            <a:r>
              <a:rPr lang="ru-RU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</a:t>
            </a:r>
            <a:r>
              <a:rPr lang="ru-RU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см. информацию на задней обложке)</a:t>
            </a:r>
            <a:r>
              <a:rPr lang="en-US" sz="800" dirty="0" smtClean="0">
                <a:solidFill>
                  <a:srgbClr val="9797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945" indent="-6985" algn="just">
              <a:lnSpc>
                <a:spcPct val="107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ПОЛЬЗОВАТЬСЯ</a:t>
            </a:r>
            <a:endParaRPr lang="ru-RU" sz="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945" indent="-6985" algn="just">
              <a:lnSpc>
                <a:spcPct val="107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 AGE-DEFYING LASER </a:t>
            </a:r>
            <a:endParaRPr lang="ru-RU" sz="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945" indent="-6985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indent="-6350" algn="just">
              <a:lnSpc>
                <a:spcPct val="107000"/>
              </a:lnSpc>
              <a:spcAft>
                <a:spcPts val="950"/>
              </a:spcAft>
            </a:pPr>
            <a:r>
              <a:rPr lang="en-US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</a:t>
            </a:r>
            <a:r>
              <a:rPr lang="ru-RU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 </a:t>
            </a:r>
            <a:r>
              <a:rPr lang="ru-RU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применяется для уменьшения морщин, осветления кожной пигментации и сглаживания огрубевшей кожи.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indent="-6350" algn="just">
              <a:lnSpc>
                <a:spcPct val="107000"/>
              </a:lnSpc>
              <a:spcAft>
                <a:spcPts val="95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ИНСТРУКЦИЯ НИЖЕ ПОКАЗЫВАЕТ, КАК ИСПОЛЬЗОВАТЬ УСТРОЙСТВО </a:t>
            </a:r>
            <a:r>
              <a:rPr lang="en-US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</a:t>
            </a: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DEFYING LASER </a:t>
            </a: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ПРАВИЛЬНО</a:t>
            </a:r>
            <a:r>
              <a:rPr lang="ru-RU" sz="8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58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1002" y="2912011"/>
            <a:ext cx="170718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>
              <a:lnSpc>
                <a:spcPct val="110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ПОДГОТОВЬТЕ ВАШУ КОЖУ </a:t>
            </a:r>
          </a:p>
          <a:p>
            <a:pPr marL="59690">
              <a:lnSpc>
                <a:spcPct val="110000"/>
              </a:lnSpc>
              <a:spcAft>
                <a:spcPts val="0"/>
              </a:spcAft>
            </a:pP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Вымойте и высушите лицо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055" y="341717"/>
            <a:ext cx="17095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algn="just">
              <a:lnSpc>
                <a:spcPct val="110000"/>
              </a:lnSpc>
              <a:spcAft>
                <a:spcPts val="0"/>
              </a:spcAft>
            </a:pPr>
            <a:r>
              <a:rPr lang="ru-RU" sz="700" dirty="0" smtClean="0">
                <a:solidFill>
                  <a:srgbClr val="A356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ВЫБЕРИТЕ ВАШ УРОВЕНЬ ИНТЕНСИВНОСТИ</a:t>
            </a:r>
            <a:endParaRPr lang="ru-RU" sz="700" dirty="0" smtClean="0">
              <a:solidFill>
                <a:srgbClr val="A3568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indent="-17145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Снимите устройство 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AGE-DEFYING LASER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зарядной подставки и нажмите кнопку включения питания.</a:t>
            </a:r>
          </a:p>
          <a:p>
            <a:pPr marL="231140" indent="-17145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u="none" strike="noStrike" dirty="0" smtClean="0">
                <a:solidFill>
                  <a:srgbClr val="979797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Используйте эту же кнопку для выбора желаемого уровня применения (низкий, средний, высокий). Для вашего удобства лазерное устройство 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AGE-DEFYING LASER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запоминает уровень, который вы использовали в предыдущем сеансе.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3255" y="2910208"/>
            <a:ext cx="1367100" cy="989178"/>
            <a:chOff x="683036" y="1349214"/>
            <a:chExt cx="1367100" cy="9891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b="8997"/>
            <a:stretch/>
          </p:blipFill>
          <p:spPr>
            <a:xfrm>
              <a:off x="683036" y="1349214"/>
              <a:ext cx="1367100" cy="7758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036" y="2125014"/>
              <a:ext cx="432854" cy="21337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291" y="2125014"/>
              <a:ext cx="487722" cy="21337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6317" y="2125014"/>
              <a:ext cx="493819" cy="21337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760646" y="219794"/>
            <a:ext cx="2879508" cy="2000892"/>
            <a:chOff x="1760646" y="219794"/>
            <a:chExt cx="2879508" cy="2000892"/>
          </a:xfrm>
        </p:grpSpPr>
        <p:pic>
          <p:nvPicPr>
            <p:cNvPr id="18" name="Picture 95895"/>
            <p:cNvPicPr/>
            <p:nvPr/>
          </p:nvPicPr>
          <p:blipFill rotWithShape="1">
            <a:blip r:embed="rId6"/>
            <a:srcRect l="49151" b="42657"/>
            <a:stretch/>
          </p:blipFill>
          <p:spPr>
            <a:xfrm>
              <a:off x="1760646" y="219794"/>
              <a:ext cx="2879508" cy="20008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67118" y="674050"/>
              <a:ext cx="739548" cy="246221"/>
            </a:xfrm>
            <a:prstGeom prst="rect">
              <a:avLst/>
            </a:prstGeom>
            <a:solidFill>
              <a:srgbClr val="E0C0D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Зона </a:t>
              </a:r>
            </a:p>
            <a:p>
              <a:pPr algn="ctr"/>
              <a:r>
                <a:rPr lang="ru-RU" sz="800" b="1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применения 3</a:t>
              </a:r>
              <a:endParaRPr lang="ru-RU" sz="800" b="1" dirty="0">
                <a:solidFill>
                  <a:srgbClr val="B87EA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1127" y="1364274"/>
              <a:ext cx="324101" cy="123111"/>
            </a:xfrm>
            <a:prstGeom prst="rect">
              <a:avLst/>
            </a:prstGeom>
            <a:solidFill>
              <a:srgbClr val="E0C0D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Зона 1</a:t>
              </a:r>
              <a:endParaRPr lang="ru-RU" sz="800" b="1" dirty="0">
                <a:solidFill>
                  <a:srgbClr val="B87EA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2828" y="1773590"/>
              <a:ext cx="354938" cy="123111"/>
            </a:xfrm>
            <a:prstGeom prst="rect">
              <a:avLst/>
            </a:prstGeom>
            <a:solidFill>
              <a:srgbClr val="E0C0D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Зона 4</a:t>
              </a:r>
              <a:endParaRPr lang="ru-RU" sz="800" b="1" dirty="0">
                <a:solidFill>
                  <a:srgbClr val="B87EA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54801" y="1381151"/>
              <a:ext cx="324101" cy="123111"/>
            </a:xfrm>
            <a:prstGeom prst="rect">
              <a:avLst/>
            </a:prstGeom>
            <a:solidFill>
              <a:srgbClr val="C38FAC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Зона 2</a:t>
              </a:r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7737" y="1364274"/>
              <a:ext cx="687855" cy="246221"/>
            </a:xfrm>
            <a:prstGeom prst="rect">
              <a:avLst/>
            </a:prstGeom>
            <a:solidFill>
              <a:srgbClr val="C38FAC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Зона применения 2</a:t>
              </a:r>
              <a:endParaRPr lang="ru-RU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843384" y="2357581"/>
            <a:ext cx="2755756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ПРИМЕНЕНИЕ ЛАЗЕРНОГО УСТРОЙСТВА НА ЛИЦЕ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азделим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лицо на 4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зоны, как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показано на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рисунке,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чтобы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обеспечить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устройства на всей поверхности тщательным образом. </a:t>
            </a: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Применяйте устройство на зоне 1 до звукового сигнала. Затем перейдите к зонам 2, 3 и 4. 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ПРЕДУПРЕЖДЕНИЕ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Не используйте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лазерное устройство на области глаз или век и не направляйте устройство прямо в глаза. Это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 привести к серьезным травмам глаз,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таким, как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постоянное или временное снижение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зрения или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постоянной слепоте.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вокруг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глаз возможно только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там, где вы можете почувствовать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костную ткань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 кожей.</a:t>
            </a:r>
          </a:p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ВНИМАНИЕ: Не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применяйте устройство на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каждой зоне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более одного раза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день. Это может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привести к увеличению риска раздражения кожи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Рекомендуемое применение: 1 раз в 24 часа.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5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80834"/>
            <a:ext cx="2321940" cy="130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применения устройства на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каждой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зоне, поместите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лазерный наконечник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горизонтально, прижимая к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вашей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коже и медленно  скользите с одного края зоны до другого,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чтобы покрыть всю зону, как показано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рисунке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ниже. Держите устройство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плотном контакте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кожей, чтобы сохранить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свечение контактного фиолетового света.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1941" y="238959"/>
            <a:ext cx="2428875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применении устройства в области лба, вам следует держать устройство горизонтально и перемещать его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вверх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вниз, как указано на рисунке. Не забудьте сохранять движущееся устройство в хорошем контакте с кожей, чтобы фиолетовый свет продолжал свечение.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79434" y="1652831"/>
            <a:ext cx="3956056" cy="2459355"/>
            <a:chOff x="379434" y="1652831"/>
            <a:chExt cx="3956056" cy="245935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54828" y="3061251"/>
              <a:ext cx="779039" cy="457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множение 14"/>
            <p:cNvSpPr/>
            <p:nvPr/>
          </p:nvSpPr>
          <p:spPr>
            <a:xfrm>
              <a:off x="2932027" y="3061251"/>
              <a:ext cx="401840" cy="366330"/>
            </a:xfrm>
            <a:prstGeom prst="mathMultiply">
              <a:avLst>
                <a:gd name="adj1" fmla="val 11472"/>
              </a:avLst>
            </a:prstGeom>
            <a:solidFill>
              <a:srgbClr val="B87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0302" y="1729032"/>
              <a:ext cx="8210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8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ПРАВИЛЬНОЕ </a:t>
              </a:r>
            </a:p>
            <a:p>
              <a:r>
                <a:rPr lang="ru-RU" sz="8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ПРИМЕНЕНИЕ </a:t>
              </a:r>
              <a:endParaRPr lang="ru-RU" dirty="0">
                <a:solidFill>
                  <a:srgbClr val="B87EA4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783474" y="1729032"/>
              <a:ext cx="8210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8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ПРАВИЛЬНОЕ </a:t>
              </a:r>
            </a:p>
            <a:p>
              <a:r>
                <a:rPr lang="ru-RU" sz="8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ПРИМЕНЕНИЕ </a:t>
              </a:r>
              <a:endParaRPr lang="ru-RU" dirty="0">
                <a:solidFill>
                  <a:srgbClr val="B87EA4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9434" y="3034397"/>
              <a:ext cx="779039" cy="457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множение 20"/>
            <p:cNvSpPr/>
            <p:nvPr/>
          </p:nvSpPr>
          <p:spPr>
            <a:xfrm>
              <a:off x="756633" y="3034397"/>
              <a:ext cx="401840" cy="366330"/>
            </a:xfrm>
            <a:prstGeom prst="mathMultiply">
              <a:avLst>
                <a:gd name="adj1" fmla="val 11472"/>
              </a:avLst>
            </a:prstGeom>
            <a:solidFill>
              <a:srgbClr val="B87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95897"/>
            <p:cNvPicPr/>
            <p:nvPr/>
          </p:nvPicPr>
          <p:blipFill rotWithShape="1">
            <a:blip r:embed="rId2"/>
            <a:srcRect l="20538" r="20971"/>
            <a:stretch/>
          </p:blipFill>
          <p:spPr>
            <a:xfrm>
              <a:off x="1192037" y="1729032"/>
              <a:ext cx="1402837" cy="2306955"/>
            </a:xfrm>
            <a:prstGeom prst="rect">
              <a:avLst/>
            </a:prstGeom>
          </p:spPr>
        </p:pic>
        <p:pic>
          <p:nvPicPr>
            <p:cNvPr id="24" name="Picture 9589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79840" y="1652831"/>
              <a:ext cx="755650" cy="245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0834"/>
            <a:ext cx="232194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Применяйте ваш </a:t>
            </a:r>
            <a:r>
              <a:rPr lang="en-US" sz="800" dirty="0" err="1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AGE-DEFYING LASER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каждой зоне пока не услышите звуковой сигнал.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займет около 30 секунд для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каждой зоны на низком уровне,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минута для каждой зоны на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среднем уровне 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2,5 минут для каждой зоны на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высоком уровне.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56713" y="1348506"/>
            <a:ext cx="1355048" cy="1834454"/>
            <a:chOff x="456713" y="1348506"/>
            <a:chExt cx="1355048" cy="18344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6713" y="1348506"/>
              <a:ext cx="58702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5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ПРАВИЛЬНОЕ </a:t>
              </a:r>
            </a:p>
            <a:p>
              <a:r>
                <a:rPr lang="ru-RU" sz="5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ПРИМЕНЕНИЕ </a:t>
              </a:r>
              <a:endParaRPr lang="ru-RU" sz="500" dirty="0">
                <a:solidFill>
                  <a:srgbClr val="B87EA4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8609" y="2413699"/>
              <a:ext cx="58702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5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ПРАВИЛЬНОЕ </a:t>
              </a:r>
            </a:p>
            <a:p>
              <a:r>
                <a:rPr lang="ru-RU" sz="500" dirty="0" smtClean="0">
                  <a:solidFill>
                    <a:srgbClr val="B87EA4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ПРИМЕНЕНИЕ </a:t>
              </a:r>
              <a:endParaRPr lang="ru-RU" sz="500" dirty="0">
                <a:solidFill>
                  <a:srgbClr val="B87EA4"/>
                </a:solidFill>
              </a:endParaRPr>
            </a:p>
          </p:txBody>
        </p:sp>
        <p:pic>
          <p:nvPicPr>
            <p:cNvPr id="7" name="Picture 9590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43733" y="1348506"/>
              <a:ext cx="768028" cy="183445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" y="3261337"/>
            <a:ext cx="2321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Ваше устройство </a:t>
            </a:r>
            <a:r>
              <a:rPr lang="en-US" sz="800" dirty="0" err="1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AGE-DEFYING LASER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окончания обработки первой зоны издаст однократный звуковой сигнал, после второй зоны – двукратный, после третьей зоны – трехкратный. После окончания обработки всех четырех зон загорится ИНДИКАТОР ОКОНЧАНИЯ СЕАНСА и раздастся специальный звуковой сигнал, устройство автоматически выключится.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408" y="187566"/>
            <a:ext cx="2321940" cy="1033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Примечание: Переход к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следующей зоне до звукового сигнала может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вызвать неадекватное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устройства. Для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достижения наилучших результатов, не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перемещайте головку устройства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следующую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зону до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 пор, пока не услышите звуковой сигнал.</a:t>
            </a:r>
            <a:endParaRPr lang="ru-RU" sz="800" dirty="0" smtClean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1941" y="1471616"/>
            <a:ext cx="2428875" cy="3054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690" lvl="0" algn="just">
              <a:lnSpc>
                <a:spcPct val="110000"/>
              </a:lnSpc>
            </a:pPr>
            <a:r>
              <a:rPr lang="ru-RU" sz="700" dirty="0" smtClean="0">
                <a:solidFill>
                  <a:srgbClr val="A356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ОЖИДАТЬ</a:t>
            </a:r>
            <a:endParaRPr lang="ru-RU" sz="700" dirty="0">
              <a:solidFill>
                <a:srgbClr val="A356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рекомендуем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сделать процедуры с </a:t>
            </a:r>
            <a:r>
              <a:rPr lang="en-US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 AGE-DEFYING LASER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частью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вашего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ежедневного вечернего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ухода за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кожей.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позволит обновить и омолодить кожу, избавиться от побочных эффектов в течении ночи.</a:t>
            </a: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Пользователи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обычно замечают улучшение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текстуре кожи всего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лишь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2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недели,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наилучших результатов можно добиться уже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несколько недель после 8-недельного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курса применения.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1140" lvl="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время или сразу после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применения устройства,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можете почувствовать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легкий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дискомфорт: жжение, зуд или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покалывания.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Также можно почувствовать локальное тепло, похожее по чувствительности на солнечный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ожог. Эти ощущения являются нормальными и, как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правило</a:t>
            </a:r>
            <a:r>
              <a:rPr lang="en-US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ослабевают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течение нескольких минут или часов и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уменьшаются с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всем при </a:t>
            </a:r>
            <a:r>
              <a:rPr lang="ru-RU" sz="800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продолжительном </a:t>
            </a:r>
            <a:r>
              <a:rPr lang="ru-RU" sz="800" dirty="0" smtClean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использовании устройства.</a:t>
            </a:r>
            <a:endParaRPr lang="ru-RU" sz="800" dirty="0">
              <a:solidFill>
                <a:srgbClr val="97979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3130</Words>
  <Application>Microsoft Office PowerPoint</Application>
  <PresentationFormat>Произвольный</PresentationFormat>
  <Paragraphs>337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PMingLiU</vt:lpstr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Миронова</dc:creator>
  <cp:lastModifiedBy>Татьяна Миронова</cp:lastModifiedBy>
  <cp:revision>69</cp:revision>
  <dcterms:created xsi:type="dcterms:W3CDTF">2016-06-22T19:28:06Z</dcterms:created>
  <dcterms:modified xsi:type="dcterms:W3CDTF">2016-08-08T11:50:10Z</dcterms:modified>
</cp:coreProperties>
</file>